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298" r:id="rId9"/>
    <p:sldId id="262" r:id="rId10"/>
    <p:sldId id="263" r:id="rId11"/>
    <p:sldId id="299" r:id="rId12"/>
    <p:sldId id="302" r:id="rId13"/>
    <p:sldId id="264" r:id="rId14"/>
    <p:sldId id="266" r:id="rId15"/>
    <p:sldId id="276" r:id="rId16"/>
    <p:sldId id="265"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333" r:id="rId39"/>
    <p:sldId id="318" r:id="rId40"/>
    <p:sldId id="334" r:id="rId41"/>
    <p:sldId id="319" r:id="rId42"/>
    <p:sldId id="337" r:id="rId43"/>
    <p:sldId id="336" r:id="rId44"/>
    <p:sldId id="335" r:id="rId45"/>
    <p:sldId id="321" r:id="rId46"/>
    <p:sldId id="322" r:id="rId47"/>
    <p:sldId id="323" r:id="rId48"/>
    <p:sldId id="324" r:id="rId49"/>
    <p:sldId id="288" r:id="rId50"/>
    <p:sldId id="289" r:id="rId51"/>
    <p:sldId id="320" r:id="rId52"/>
    <p:sldId id="274" r:id="rId53"/>
    <p:sldId id="339" r:id="rId54"/>
    <p:sldId id="275" r:id="rId55"/>
    <p:sldId id="338"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85174"/>
  </p:normalViewPr>
  <p:slideViewPr>
    <p:cSldViewPr snapToGrid="0" snapToObjects="1">
      <p:cViewPr varScale="1">
        <p:scale>
          <a:sx n="70" d="100"/>
          <a:sy n="70" d="100"/>
        </p:scale>
        <p:origin x="1147"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153646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631004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edhibrahim/IBMCapstoneProject/blob/main/03-Spacex-Data-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localhost:8888/notebooks/OneDrive/Desktop/Tech_staff/IBM_DS_Course/10%20-%20IBM%20Capstone%20Project/jupyter-labs-eda-dataviz.ipynb#TASK--4:-Visualize-the-relationship-between-FlightNumber-and-Orbit-typ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edhibrahim/IBMCapstoneProject/blob/main/05-Spacex-DataVisualization.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edhibrahim/IBMCapstoneProject/blob/main/04-Spacex-sql-querie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dhibrahim/IBMCapstoneProject/blob/main/06-Spacex-launch-site-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edhibrahim/IBMCapstoneProject/blob/main/spacex_dash_app.py"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edhibrahim/IBMCapstoneProject/blob/main/07-SpaceX-Machine-Learning-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edhibrahim/IBMCapstoneProject/blob/main/01-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edhibrahim/IBMCapstoneProject/blob/main/02-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10651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Mohamed Hafedh Ibrahim</a:t>
            </a:r>
          </a:p>
          <a:p>
            <a:r>
              <a:rPr lang="en-US" dirty="0">
                <a:solidFill>
                  <a:schemeClr val="bg2"/>
                </a:solidFill>
                <a:latin typeface="Abadi" panose="020B0604020104020204" pitchFamily="34" charset="0"/>
                <a:ea typeface="SF Pro" pitchFamily="2" charset="0"/>
                <a:cs typeface="SF Pro" pitchFamily="2" charset="0"/>
              </a:rPr>
              <a:t>31/08/2022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34103" cy="4351338"/>
          </a:xfrm>
          <a:prstGeom prst="rect">
            <a:avLst/>
          </a:prstGeom>
        </p:spPr>
        <p:txBody>
          <a:bodyPr/>
          <a:lstStyle/>
          <a:p>
            <a:pPr algn="l"/>
            <a:r>
              <a:rPr lang="en-US" sz="2200" dirty="0">
                <a:solidFill>
                  <a:schemeClr val="accent3">
                    <a:lumMod val="25000"/>
                  </a:schemeClr>
                </a:solidFill>
                <a:latin typeface="Abadi" panose="020B0604020104020204" pitchFamily="34" charset="0"/>
              </a:rPr>
              <a:t>Calculate the number of launches on each site</a:t>
            </a:r>
          </a:p>
          <a:p>
            <a:r>
              <a:rPr lang="en-US" sz="2200" dirty="0">
                <a:solidFill>
                  <a:schemeClr val="accent3">
                    <a:lumMod val="25000"/>
                  </a:schemeClr>
                </a:solidFill>
                <a:latin typeface="Abadi" panose="020B0604020104020204" pitchFamily="34" charset="0"/>
              </a:rPr>
              <a:t>Calculate the number and occurrence of each orbit</a:t>
            </a:r>
          </a:p>
          <a:p>
            <a:r>
              <a:rPr lang="en-US" sz="2200" dirty="0">
                <a:solidFill>
                  <a:schemeClr val="accent3">
                    <a:lumMod val="25000"/>
                  </a:schemeClr>
                </a:solidFill>
                <a:latin typeface="Abadi" panose="020B0604020104020204" pitchFamily="34" charset="0"/>
              </a:rPr>
              <a:t>Calculate the number and occurrence of mission outcome per orbit type</a:t>
            </a:r>
          </a:p>
          <a:p>
            <a:r>
              <a:rPr lang="en-US" sz="2200" dirty="0">
                <a:solidFill>
                  <a:schemeClr val="accent3">
                    <a:lumMod val="25000"/>
                  </a:schemeClr>
                </a:solidFill>
                <a:latin typeface="Abadi" panose="020B0604020104020204" pitchFamily="34" charset="0"/>
              </a:rPr>
              <a:t>Create a landing outcome label from Outcome column</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ZoneTexte 5">
            <a:extLst>
              <a:ext uri="{FF2B5EF4-FFF2-40B4-BE49-F238E27FC236}">
                <a16:creationId xmlns:a16="http://schemas.microsoft.com/office/drawing/2014/main" id="{4F04BD97-33C9-B931-8A5E-7F59E989BAB8}"/>
              </a:ext>
            </a:extLst>
          </p:cNvPr>
          <p:cNvSpPr txBox="1"/>
          <p:nvPr/>
        </p:nvSpPr>
        <p:spPr>
          <a:xfrm>
            <a:off x="922411" y="5346670"/>
            <a:ext cx="2991417" cy="461665"/>
          </a:xfrm>
          <a:prstGeom prst="rect">
            <a:avLst/>
          </a:prstGeom>
          <a:noFill/>
        </p:spPr>
        <p:txBody>
          <a:bodyPr wrap="square" rtlCol="0">
            <a:spAutoFit/>
          </a:bodyPr>
          <a:lstStyle/>
          <a:p>
            <a:r>
              <a:rPr lang="en-US" sz="2400" dirty="0"/>
              <a:t>For more details:</a:t>
            </a:r>
          </a:p>
        </p:txBody>
      </p:sp>
      <p:sp>
        <p:nvSpPr>
          <p:cNvPr id="7" name="ZoneTexte 6">
            <a:extLst>
              <a:ext uri="{FF2B5EF4-FFF2-40B4-BE49-F238E27FC236}">
                <a16:creationId xmlns:a16="http://schemas.microsoft.com/office/drawing/2014/main" id="{7824A6E4-4B08-1DCB-7D6D-148C5A43B825}"/>
              </a:ext>
            </a:extLst>
          </p:cNvPr>
          <p:cNvSpPr txBox="1"/>
          <p:nvPr/>
        </p:nvSpPr>
        <p:spPr>
          <a:xfrm>
            <a:off x="3266300" y="5346671"/>
            <a:ext cx="6096000" cy="461665"/>
          </a:xfrm>
          <a:prstGeom prst="rect">
            <a:avLst/>
          </a:prstGeom>
          <a:noFill/>
        </p:spPr>
        <p:txBody>
          <a:bodyPr wrap="square">
            <a:spAutoFit/>
          </a:bodyPr>
          <a:lstStyle/>
          <a:p>
            <a:r>
              <a:rPr lang="en-US" sz="2400" dirty="0">
                <a:solidFill>
                  <a:srgbClr val="0B49CB"/>
                </a:solidFill>
                <a:latin typeface="Abadi"/>
                <a:hlinkClick r:id="rId3"/>
              </a:rPr>
              <a:t>Data Wrangling</a:t>
            </a:r>
            <a:endParaRPr lang="en-US" sz="2400" dirty="0">
              <a:solidFill>
                <a:srgbClr val="0B49CB"/>
              </a:solidFill>
            </a:endParaRPr>
          </a:p>
        </p:txBody>
      </p:sp>
      <p:pic>
        <p:nvPicPr>
          <p:cNvPr id="2050" name="Picture 2">
            <a:extLst>
              <a:ext uri="{FF2B5EF4-FFF2-40B4-BE49-F238E27FC236}">
                <a16:creationId xmlns:a16="http://schemas.microsoft.com/office/drawing/2014/main" id="{34E05616-F6E3-7EAE-6476-3559253B7A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4114" y="1639106"/>
            <a:ext cx="6304993" cy="4169229"/>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5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6140"/>
            <a:ext cx="9745589" cy="4351338"/>
          </a:xfrm>
          <a:prstGeom prst="rect">
            <a:avLst/>
          </a:prstGeom>
        </p:spPr>
        <p:txBody>
          <a:bodyPr lIns="91440" tIns="45720" rIns="91440" bIns="45720" anchor="t"/>
          <a:lstStyle/>
          <a:p>
            <a:pPr algn="l"/>
            <a:r>
              <a:rPr lang="en-US" sz="2200" dirty="0">
                <a:solidFill>
                  <a:schemeClr val="accent3">
                    <a:lumMod val="25000"/>
                  </a:schemeClr>
                </a:solidFill>
                <a:latin typeface="Abadi" panose="020B0604020104020204" pitchFamily="34" charset="0"/>
              </a:rPr>
              <a:t>Visualize the relationship between Flight Number and Launch Site</a:t>
            </a:r>
          </a:p>
          <a:p>
            <a:r>
              <a:rPr lang="en-US" sz="2200" dirty="0">
                <a:solidFill>
                  <a:schemeClr val="accent3">
                    <a:lumMod val="25000"/>
                  </a:schemeClr>
                </a:solidFill>
                <a:latin typeface="Abadi" panose="020B0604020104020204" pitchFamily="34" charset="0"/>
              </a:rPr>
              <a:t>Visualize the relationship between Payload and Launch Site</a:t>
            </a:r>
          </a:p>
          <a:p>
            <a:r>
              <a:rPr lang="en-US" sz="2200" dirty="0">
                <a:solidFill>
                  <a:schemeClr val="accent3">
                    <a:lumMod val="25000"/>
                  </a:schemeClr>
                </a:solidFill>
                <a:latin typeface="Abadi" panose="020B0604020104020204" pitchFamily="34" charset="0"/>
              </a:rPr>
              <a:t>Visualize the relationship between success rate of each orbit type</a:t>
            </a:r>
          </a:p>
          <a:p>
            <a:r>
              <a:rPr lang="en-US" sz="2200" dirty="0">
                <a:solidFill>
                  <a:schemeClr val="accent3">
                    <a:lumMod val="25000"/>
                  </a:schemeClr>
                </a:solidFill>
                <a:latin typeface="Abadi" panose="020B0604020104020204" pitchFamily="34" charset="0"/>
              </a:rPr>
              <a:t>Visualize the relationship between </a:t>
            </a: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and Orbit type</a:t>
            </a:r>
            <a:r>
              <a:rPr lang="en-US" sz="2200" dirty="0">
                <a:solidFill>
                  <a:schemeClr val="accent3">
                    <a:lumMod val="25000"/>
                  </a:schemeClr>
                </a:solidFill>
                <a:latin typeface="Abadi" panose="020B0604020104020204" pitchFamily="34" charset="0"/>
                <a:hlinkClick r:id="rId3">
                  <a:extLst>
                    <a:ext uri="{A12FA001-AC4F-418D-AE19-62706E023703}">
                      <ahyp:hlinkClr xmlns:ahyp="http://schemas.microsoft.com/office/drawing/2018/hyperlinkcolor" val="tx"/>
                    </a:ext>
                  </a:extLst>
                </a:hlinkClick>
              </a:rPr>
              <a:t>¶</a:t>
            </a: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Visualize the relationship between Payload and Orbit type</a:t>
            </a:r>
          </a:p>
          <a:p>
            <a:r>
              <a:rPr lang="en-US" sz="2200" dirty="0">
                <a:solidFill>
                  <a:schemeClr val="accent3">
                    <a:lumMod val="25000"/>
                  </a:schemeClr>
                </a:solidFill>
                <a:latin typeface="Abadi" panose="020B0604020104020204" pitchFamily="34" charset="0"/>
              </a:rPr>
              <a:t>Visualize the launch success yearly trend</a:t>
            </a:r>
          </a:p>
          <a:p>
            <a:endParaRPr lang="en-US" b="1" i="0" dirty="0">
              <a:solidFill>
                <a:srgbClr val="000000"/>
              </a:solidFill>
              <a:effectLst/>
              <a:latin typeface="Helvetica Neue"/>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ZoneTexte 1">
            <a:extLst>
              <a:ext uri="{FF2B5EF4-FFF2-40B4-BE49-F238E27FC236}">
                <a16:creationId xmlns:a16="http://schemas.microsoft.com/office/drawing/2014/main" id="{2B3EAEC2-0550-7198-A09A-CD41BD74BFFE}"/>
              </a:ext>
            </a:extLst>
          </p:cNvPr>
          <p:cNvSpPr txBox="1"/>
          <p:nvPr/>
        </p:nvSpPr>
        <p:spPr>
          <a:xfrm>
            <a:off x="878868" y="5027587"/>
            <a:ext cx="2991417" cy="461665"/>
          </a:xfrm>
          <a:prstGeom prst="rect">
            <a:avLst/>
          </a:prstGeom>
          <a:noFill/>
        </p:spPr>
        <p:txBody>
          <a:bodyPr wrap="square" rtlCol="0">
            <a:spAutoFit/>
          </a:bodyPr>
          <a:lstStyle/>
          <a:p>
            <a:r>
              <a:rPr lang="en-US" sz="2400" dirty="0"/>
              <a:t>For more details:</a:t>
            </a:r>
          </a:p>
        </p:txBody>
      </p:sp>
      <p:sp>
        <p:nvSpPr>
          <p:cNvPr id="7" name="ZoneTexte 6">
            <a:extLst>
              <a:ext uri="{FF2B5EF4-FFF2-40B4-BE49-F238E27FC236}">
                <a16:creationId xmlns:a16="http://schemas.microsoft.com/office/drawing/2014/main" id="{3F3B15F9-7C0A-8D0F-7015-8670D4A376C4}"/>
              </a:ext>
            </a:extLst>
          </p:cNvPr>
          <p:cNvSpPr txBox="1"/>
          <p:nvPr/>
        </p:nvSpPr>
        <p:spPr>
          <a:xfrm>
            <a:off x="3048000" y="5027588"/>
            <a:ext cx="6096000" cy="461665"/>
          </a:xfrm>
          <a:prstGeom prst="rect">
            <a:avLst/>
          </a:prstGeom>
          <a:noFill/>
        </p:spPr>
        <p:txBody>
          <a:bodyPr wrap="square">
            <a:spAutoFit/>
          </a:bodyPr>
          <a:lstStyle/>
          <a:p>
            <a:r>
              <a:rPr lang="en-US" sz="2400" dirty="0">
                <a:solidFill>
                  <a:srgbClr val="0B49CB"/>
                </a:solidFill>
                <a:latin typeface="Abadi"/>
                <a:hlinkClick r:id="rId4"/>
              </a:rPr>
              <a:t>EDA with Data Visualization</a:t>
            </a:r>
            <a:endParaRPr lang="en-US" sz="2400" dirty="0">
              <a:solidFill>
                <a:srgbClr val="0B49CB"/>
              </a:solidFill>
              <a:latin typeface="Abadi"/>
            </a:endParaRPr>
          </a:p>
        </p:txBody>
      </p:sp>
    </p:spTree>
    <p:extLst>
      <p:ext uri="{BB962C8B-B14F-4D97-AF65-F5344CB8AC3E}">
        <p14:creationId xmlns:p14="http://schemas.microsoft.com/office/powerpoint/2010/main" val="779971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5604"/>
            <a:ext cx="10515600" cy="4351338"/>
          </a:xfrm>
          <a:prstGeom prst="rect">
            <a:avLst/>
          </a:prstGeom>
        </p:spPr>
        <p:txBody>
          <a:bodyPr>
            <a:normAutofit fontScale="92500" lnSpcReduction="20000"/>
          </a:bodyPr>
          <a:lstStyle/>
          <a:p>
            <a:pPr algn="l"/>
            <a:r>
              <a:rPr lang="en-US" sz="2200" dirty="0">
                <a:solidFill>
                  <a:schemeClr val="accent3">
                    <a:lumMod val="25000"/>
                  </a:schemeClr>
                </a:solidFill>
                <a:latin typeface="Abadi" panose="020B0604020104020204" pitchFamily="34" charset="0"/>
              </a:rPr>
              <a:t>Display the names of the unique launch sites in the space mission</a:t>
            </a:r>
          </a:p>
          <a:p>
            <a:r>
              <a:rPr lang="en-US" sz="2200" dirty="0">
                <a:solidFill>
                  <a:schemeClr val="accent3">
                    <a:lumMod val="25000"/>
                  </a:schemeClr>
                </a:solidFill>
                <a:latin typeface="Abadi" panose="020B0604020104020204" pitchFamily="34" charset="0"/>
              </a:rPr>
              <a:t>Display 5 records where launch sites begin with the string 'CCA'</a:t>
            </a:r>
          </a:p>
          <a:p>
            <a:r>
              <a:rPr lang="en-US" sz="2200" dirty="0">
                <a:solidFill>
                  <a:schemeClr val="accent3">
                    <a:lumMod val="25000"/>
                  </a:schemeClr>
                </a:solidFill>
                <a:latin typeface="Abadi" panose="020B0604020104020204" pitchFamily="34" charset="0"/>
              </a:rPr>
              <a:t>Display the total payload mass carried by boosters launched by NASA (CRS)</a:t>
            </a:r>
          </a:p>
          <a:p>
            <a:r>
              <a:rPr lang="en-US" sz="2200" dirty="0">
                <a:solidFill>
                  <a:schemeClr val="accent3">
                    <a:lumMod val="25000"/>
                  </a:schemeClr>
                </a:solidFill>
                <a:latin typeface="Abadi" panose="020B0604020104020204" pitchFamily="34" charset="0"/>
              </a:rPr>
              <a:t>Display average payload mass carried by booster version F9 v1.1</a:t>
            </a:r>
          </a:p>
          <a:p>
            <a:r>
              <a:rPr lang="en-US" sz="2200" dirty="0">
                <a:solidFill>
                  <a:schemeClr val="accent3">
                    <a:lumMod val="25000"/>
                  </a:schemeClr>
                </a:solidFill>
                <a:latin typeface="Abadi" panose="020B0604020104020204" pitchFamily="34" charset="0"/>
              </a:rPr>
              <a:t>List the date when the first </a:t>
            </a:r>
            <a:r>
              <a:rPr lang="en-US" sz="2200" dirty="0" err="1">
                <a:solidFill>
                  <a:schemeClr val="accent3">
                    <a:lumMod val="25000"/>
                  </a:schemeClr>
                </a:solidFill>
                <a:latin typeface="Abadi" panose="020B0604020104020204" pitchFamily="34" charset="0"/>
              </a:rPr>
              <a:t>succesful</a:t>
            </a:r>
            <a:r>
              <a:rPr lang="en-US" sz="2200" dirty="0">
                <a:solidFill>
                  <a:schemeClr val="accent3">
                    <a:lumMod val="25000"/>
                  </a:schemeClr>
                </a:solidFill>
                <a:latin typeface="Abadi" panose="020B0604020104020204" pitchFamily="34" charset="0"/>
              </a:rPr>
              <a:t> landing outcome in ground pad was achieved.</a:t>
            </a:r>
          </a:p>
          <a:p>
            <a:r>
              <a:rPr lang="en-US" sz="2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r>
              <a:rPr lang="en-US" sz="2200" dirty="0">
                <a:solidFill>
                  <a:schemeClr val="accent3">
                    <a:lumMod val="25000"/>
                  </a:schemeClr>
                </a:solidFill>
                <a:latin typeface="Abadi" panose="020B0604020104020204" pitchFamily="34" charset="0"/>
              </a:rPr>
              <a:t>List the total number of successful and failure mission outcomes</a:t>
            </a:r>
          </a:p>
          <a:p>
            <a:r>
              <a:rPr lang="en-US" sz="2200" dirty="0">
                <a:solidFill>
                  <a:schemeClr val="accent3">
                    <a:lumMod val="25000"/>
                  </a:schemeClr>
                </a:solidFill>
                <a:latin typeface="Abadi" panose="020B0604020104020204" pitchFamily="34" charset="0"/>
              </a:rPr>
              <a:t>List the names of the </a:t>
            </a:r>
            <a:r>
              <a:rPr lang="en-US" sz="2200" dirty="0" err="1">
                <a:solidFill>
                  <a:schemeClr val="accent3">
                    <a:lumMod val="25000"/>
                  </a:schemeClr>
                </a:solidFill>
                <a:latin typeface="Abadi" panose="020B0604020104020204" pitchFamily="34" charset="0"/>
              </a:rPr>
              <a:t>booster_versions</a:t>
            </a:r>
            <a:r>
              <a:rPr lang="en-US" sz="2200" dirty="0">
                <a:solidFill>
                  <a:schemeClr val="accent3">
                    <a:lumMod val="25000"/>
                  </a:schemeClr>
                </a:solidFill>
                <a:latin typeface="Abadi" panose="020B0604020104020204" pitchFamily="34" charset="0"/>
              </a:rPr>
              <a:t> which have carried the maximum payload mass. </a:t>
            </a:r>
          </a:p>
          <a:p>
            <a:r>
              <a:rPr lang="en-US" sz="2200" dirty="0">
                <a:solidFill>
                  <a:schemeClr val="accent3">
                    <a:lumMod val="25000"/>
                  </a:schemeClr>
                </a:solidFill>
                <a:latin typeface="Abadi" panose="020B0604020104020204" pitchFamily="34" charset="0"/>
              </a:rPr>
              <a:t>List the records which will display the month names, failure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in drone ship, booster versions,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for the months in year 2015.</a:t>
            </a:r>
          </a:p>
          <a:p>
            <a:r>
              <a:rPr lang="en-US" sz="2200" dirty="0">
                <a:solidFill>
                  <a:schemeClr val="accent3">
                    <a:lumMod val="25000"/>
                  </a:schemeClr>
                </a:solidFill>
                <a:latin typeface="Abadi" panose="020B0604020104020204" pitchFamily="34" charset="0"/>
              </a:rPr>
              <a:t>Rank the count of successful </a:t>
            </a:r>
            <a:r>
              <a:rPr lang="en-US" sz="2200" dirty="0" err="1">
                <a:solidFill>
                  <a:schemeClr val="accent3">
                    <a:lumMod val="25000"/>
                  </a:schemeClr>
                </a:solidFill>
                <a:latin typeface="Abadi" panose="020B0604020104020204" pitchFamily="34" charset="0"/>
              </a:rPr>
              <a:t>landing_outcomes</a:t>
            </a:r>
            <a:r>
              <a:rPr lang="en-US" sz="2200" dirty="0">
                <a:solidFill>
                  <a:schemeClr val="accent3">
                    <a:lumMod val="25000"/>
                  </a:schemeClr>
                </a:solidFill>
                <a:latin typeface="Abadi" panose="020B0604020104020204" pitchFamily="34" charset="0"/>
              </a:rPr>
              <a:t> between the date 04-06-2010 and 20-03-2017 in descending order.</a:t>
            </a:r>
          </a:p>
          <a:p>
            <a:endParaRPr lang="en-US" sz="1600" b="1" i="0" dirty="0">
              <a:effectLst/>
              <a:latin typeface="-apple-system"/>
            </a:endParaRPr>
          </a:p>
          <a:p>
            <a:endParaRPr lang="en-US" dirty="0"/>
          </a:p>
          <a:p>
            <a:endParaRPr lang="en-US" dirty="0"/>
          </a:p>
        </p:txBody>
      </p:sp>
      <p:sp>
        <p:nvSpPr>
          <p:cNvPr id="2" name="Title 1">
            <a:extLst>
              <a:ext uri="{FF2B5EF4-FFF2-40B4-BE49-F238E27FC236}">
                <a16:creationId xmlns:a16="http://schemas.microsoft.com/office/drawing/2014/main" id="{8A82A9E7-091C-2C99-C26A-00DD2F5E4046}"/>
              </a:ext>
            </a:extLst>
          </p:cNvPr>
          <p:cNvSpPr txBox="1">
            <a:spLocks/>
          </p:cNvSpPr>
          <p:nvPr/>
        </p:nvSpPr>
        <p:spPr>
          <a:xfrm>
            <a:off x="770010" y="72605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ZoneTexte 5">
            <a:extLst>
              <a:ext uri="{FF2B5EF4-FFF2-40B4-BE49-F238E27FC236}">
                <a16:creationId xmlns:a16="http://schemas.microsoft.com/office/drawing/2014/main" id="{E6A9C19D-FB66-6498-8587-6AFCFB1CF74D}"/>
              </a:ext>
            </a:extLst>
          </p:cNvPr>
          <p:cNvSpPr txBox="1"/>
          <p:nvPr/>
        </p:nvSpPr>
        <p:spPr>
          <a:xfrm>
            <a:off x="770010" y="5856971"/>
            <a:ext cx="2991417" cy="461665"/>
          </a:xfrm>
          <a:prstGeom prst="rect">
            <a:avLst/>
          </a:prstGeom>
          <a:noFill/>
        </p:spPr>
        <p:txBody>
          <a:bodyPr wrap="square" rtlCol="0">
            <a:spAutoFit/>
          </a:bodyPr>
          <a:lstStyle/>
          <a:p>
            <a:r>
              <a:rPr lang="en-US" sz="2400" dirty="0"/>
              <a:t>For more details:</a:t>
            </a:r>
          </a:p>
        </p:txBody>
      </p:sp>
      <p:sp>
        <p:nvSpPr>
          <p:cNvPr id="7" name="ZoneTexte 6">
            <a:extLst>
              <a:ext uri="{FF2B5EF4-FFF2-40B4-BE49-F238E27FC236}">
                <a16:creationId xmlns:a16="http://schemas.microsoft.com/office/drawing/2014/main" id="{87861311-F5DF-4F6C-F3FE-236F2D8A561B}"/>
              </a:ext>
            </a:extLst>
          </p:cNvPr>
          <p:cNvSpPr txBox="1"/>
          <p:nvPr/>
        </p:nvSpPr>
        <p:spPr>
          <a:xfrm>
            <a:off x="2979811" y="5868310"/>
            <a:ext cx="6096000" cy="461665"/>
          </a:xfrm>
          <a:prstGeom prst="rect">
            <a:avLst/>
          </a:prstGeom>
          <a:noFill/>
        </p:spPr>
        <p:txBody>
          <a:bodyPr wrap="square">
            <a:spAutoFit/>
          </a:bodyPr>
          <a:lstStyle/>
          <a:p>
            <a:r>
              <a:rPr lang="en-US" sz="2400" dirty="0">
                <a:solidFill>
                  <a:srgbClr val="0B49CB"/>
                </a:solidFill>
                <a:latin typeface="Abadi"/>
                <a:hlinkClick r:id="rId3"/>
              </a:rPr>
              <a:t>EDA with SQL</a:t>
            </a:r>
            <a:endParaRPr lang="en-US" sz="2400" dirty="0">
              <a:solidFill>
                <a:srgbClr val="0B49CB"/>
              </a:solidFill>
            </a:endParaRPr>
          </a:p>
        </p:txBody>
      </p:sp>
    </p:spTree>
    <p:extLst>
      <p:ext uri="{BB962C8B-B14F-4D97-AF65-F5344CB8AC3E}">
        <p14:creationId xmlns:p14="http://schemas.microsoft.com/office/powerpoint/2010/main" val="148114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62896"/>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Mark all launch sites on a map</a:t>
            </a:r>
          </a:p>
          <a:p>
            <a:pPr>
              <a:lnSpc>
                <a:spcPct val="100000"/>
              </a:lnSpc>
              <a:spcBef>
                <a:spcPts val="1400"/>
              </a:spcBef>
            </a:pPr>
            <a:r>
              <a:rPr lang="en-US" sz="2200" dirty="0">
                <a:solidFill>
                  <a:schemeClr val="accent3">
                    <a:lumMod val="25000"/>
                  </a:schemeClr>
                </a:solidFill>
                <a:latin typeface="Abadi" panose="020B0604020104020204" pitchFamily="34" charset="0"/>
              </a:rPr>
              <a:t>Mark the success/failed launches for each site on the map</a:t>
            </a:r>
          </a:p>
          <a:p>
            <a:pPr>
              <a:lnSpc>
                <a:spcPct val="100000"/>
              </a:lnSpc>
              <a:spcBef>
                <a:spcPts val="1400"/>
              </a:spcBef>
            </a:pPr>
            <a:r>
              <a:rPr lang="en-US" sz="2200" dirty="0">
                <a:solidFill>
                  <a:schemeClr val="accent3">
                    <a:lumMod val="25000"/>
                  </a:schemeClr>
                </a:solidFill>
                <a:latin typeface="Abadi" panose="020B0604020104020204" pitchFamily="34" charset="0"/>
              </a:rPr>
              <a:t>Calculate the distances between a launch site to its proximities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2" name="ZoneTexte 1">
            <a:extLst>
              <a:ext uri="{FF2B5EF4-FFF2-40B4-BE49-F238E27FC236}">
                <a16:creationId xmlns:a16="http://schemas.microsoft.com/office/drawing/2014/main" id="{F36EC1A3-7765-05BE-C706-DD0EC181BE0D}"/>
              </a:ext>
            </a:extLst>
          </p:cNvPr>
          <p:cNvSpPr txBox="1"/>
          <p:nvPr/>
        </p:nvSpPr>
        <p:spPr>
          <a:xfrm>
            <a:off x="770010" y="5025974"/>
            <a:ext cx="2991417" cy="461665"/>
          </a:xfrm>
          <a:prstGeom prst="rect">
            <a:avLst/>
          </a:prstGeom>
          <a:noFill/>
        </p:spPr>
        <p:txBody>
          <a:bodyPr wrap="square" rtlCol="0">
            <a:spAutoFit/>
          </a:bodyPr>
          <a:lstStyle/>
          <a:p>
            <a:r>
              <a:rPr lang="en-US" sz="2400" dirty="0"/>
              <a:t>For more details:</a:t>
            </a:r>
          </a:p>
        </p:txBody>
      </p:sp>
      <p:sp>
        <p:nvSpPr>
          <p:cNvPr id="7" name="ZoneTexte 6">
            <a:extLst>
              <a:ext uri="{FF2B5EF4-FFF2-40B4-BE49-F238E27FC236}">
                <a16:creationId xmlns:a16="http://schemas.microsoft.com/office/drawing/2014/main" id="{572DDD0B-2A5F-D1B6-E91E-F15815EC7ADE}"/>
              </a:ext>
            </a:extLst>
          </p:cNvPr>
          <p:cNvSpPr txBox="1"/>
          <p:nvPr/>
        </p:nvSpPr>
        <p:spPr>
          <a:xfrm>
            <a:off x="2979811" y="5037313"/>
            <a:ext cx="6096000" cy="830997"/>
          </a:xfrm>
          <a:prstGeom prst="rect">
            <a:avLst/>
          </a:prstGeom>
          <a:noFill/>
        </p:spPr>
        <p:txBody>
          <a:bodyPr wrap="square">
            <a:spAutoFit/>
          </a:bodyPr>
          <a:lstStyle/>
          <a:p>
            <a:r>
              <a:rPr lang="en-US" sz="2400" dirty="0">
                <a:solidFill>
                  <a:srgbClr val="0B49CB"/>
                </a:solidFill>
                <a:latin typeface="Abadi"/>
                <a:hlinkClick r:id="rId3"/>
              </a:rPr>
              <a:t>Build an Interactive Map with Folium</a:t>
            </a:r>
            <a:endParaRPr lang="en-US" sz="2400" dirty="0">
              <a:solidFill>
                <a:srgbClr val="0B49CB"/>
              </a:solidFill>
            </a:endParaRPr>
          </a:p>
          <a:p>
            <a:endParaRPr lang="en-US" sz="2400" dirty="0">
              <a:solidFill>
                <a:srgbClr val="0B49CB"/>
              </a:solidFill>
            </a:endParaRPr>
          </a:p>
        </p:txBody>
      </p:sp>
      <p:sp>
        <p:nvSpPr>
          <p:cNvPr id="10" name="Title 1">
            <a:extLst>
              <a:ext uri="{FF2B5EF4-FFF2-40B4-BE49-F238E27FC236}">
                <a16:creationId xmlns:a16="http://schemas.microsoft.com/office/drawing/2014/main" id="{432BCBB0-3585-BAA9-C4CD-558D861FFFF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9468"/>
            <a:ext cx="9745589" cy="1810204"/>
          </a:xfrm>
          <a:prstGeom prst="rect">
            <a:avLst/>
          </a:prstGeom>
        </p:spPr>
        <p:txBody>
          <a:bodyPr vert="horz" lIns="91440" tIns="45720" rIns="91440" bIns="45720" rtlCol="0" anchor="t">
            <a:normAutofit/>
          </a:bodyPr>
          <a:lstStyle/>
          <a:p>
            <a:r>
              <a:rPr lang="en-US" sz="1800" b="0" i="0" u="none" strike="noStrike" baseline="0" dirty="0">
                <a:solidFill>
                  <a:srgbClr val="202429"/>
                </a:solidFill>
                <a:latin typeface="Segoe UI" panose="020B0502040204020203" pitchFamily="34" charset="0"/>
              </a:rPr>
              <a:t>The objective is to perform an interactive visual analytics on SpaceX launch data in real-time.</a:t>
            </a:r>
          </a:p>
          <a:p>
            <a:r>
              <a:rPr lang="en-US" sz="1800" b="0" i="0" u="none" strike="noStrike" baseline="0" dirty="0">
                <a:solidFill>
                  <a:srgbClr val="202429"/>
                </a:solidFill>
                <a:latin typeface="Segoe UI" panose="020B0502040204020203" pitchFamily="34" charset="0"/>
              </a:rPr>
              <a:t>The </a:t>
            </a:r>
            <a:r>
              <a:rPr lang="en-US" sz="1800" b="0" i="0" u="none" strike="noStrike" baseline="0" dirty="0" err="1">
                <a:solidFill>
                  <a:srgbClr val="202429"/>
                </a:solidFill>
                <a:latin typeface="Segoe UI" panose="020B0502040204020203" pitchFamily="34" charset="0"/>
              </a:rPr>
              <a:t>Plotly</a:t>
            </a:r>
            <a:r>
              <a:rPr lang="en-US" sz="1800" b="0" i="0" u="none" strike="noStrike" baseline="0" dirty="0">
                <a:solidFill>
                  <a:srgbClr val="202429"/>
                </a:solidFill>
                <a:latin typeface="Segoe UI" panose="020B0502040204020203" pitchFamily="34" charset="0"/>
              </a:rPr>
              <a:t> Dash application is composed of two main divisions:</a:t>
            </a:r>
          </a:p>
          <a:p>
            <a:pPr lvl="1">
              <a:buFont typeface="Wingdings" panose="05000000000000000000" pitchFamily="2" charset="2"/>
              <a:buChar char="ü"/>
            </a:pPr>
            <a:r>
              <a:rPr lang="en-US" sz="1800" dirty="0">
                <a:solidFill>
                  <a:srgbClr val="202429"/>
                </a:solidFill>
                <a:latin typeface="Segoe UI" panose="020B0502040204020203" pitchFamily="34" charset="0"/>
              </a:rPr>
              <a:t>A dynamic pie chart of total success launches by site,</a:t>
            </a:r>
          </a:p>
          <a:p>
            <a:pPr lvl="1">
              <a:buFont typeface="Wingdings" panose="05000000000000000000" pitchFamily="2" charset="2"/>
              <a:buChar char="ü"/>
            </a:pPr>
            <a:r>
              <a:rPr lang="en-US" sz="1800" dirty="0">
                <a:solidFill>
                  <a:srgbClr val="202429"/>
                </a:solidFill>
                <a:latin typeface="Segoe UI" panose="020B0502040204020203" pitchFamily="34" charset="0"/>
              </a:rPr>
              <a:t>A dynamic scatter plot of correlation between Payload and success for all sites</a:t>
            </a:r>
          </a:p>
          <a:p>
            <a:pPr marL="457200" lvl="1" indent="0">
              <a:buNone/>
            </a:pPr>
            <a:endParaRPr lang="en-US" sz="1800" dirty="0">
              <a:solidFill>
                <a:srgbClr val="202429"/>
              </a:solidFill>
              <a:latin typeface="Segoe UI" panose="020B0502040204020203"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 5">
            <a:extLst>
              <a:ext uri="{FF2B5EF4-FFF2-40B4-BE49-F238E27FC236}">
                <a16:creationId xmlns:a16="http://schemas.microsoft.com/office/drawing/2014/main" id="{C140A212-24FB-3B12-E4E6-6B9FB4240303}"/>
              </a:ext>
            </a:extLst>
          </p:cNvPr>
          <p:cNvPicPr>
            <a:picLocks noChangeAspect="1"/>
          </p:cNvPicPr>
          <p:nvPr/>
        </p:nvPicPr>
        <p:blipFill>
          <a:blip r:embed="rId3"/>
          <a:stretch>
            <a:fillRect/>
          </a:stretch>
        </p:blipFill>
        <p:spPr>
          <a:xfrm>
            <a:off x="2661557" y="2828824"/>
            <a:ext cx="6868886" cy="3196749"/>
          </a:xfrm>
          <a:prstGeom prst="rect">
            <a:avLst/>
          </a:prstGeom>
        </p:spPr>
      </p:pic>
      <p:sp>
        <p:nvSpPr>
          <p:cNvPr id="7" name="ZoneTexte 6">
            <a:extLst>
              <a:ext uri="{FF2B5EF4-FFF2-40B4-BE49-F238E27FC236}">
                <a16:creationId xmlns:a16="http://schemas.microsoft.com/office/drawing/2014/main" id="{34B78BB9-4C21-D70D-69AE-192E929390B7}"/>
              </a:ext>
            </a:extLst>
          </p:cNvPr>
          <p:cNvSpPr txBox="1"/>
          <p:nvPr/>
        </p:nvSpPr>
        <p:spPr>
          <a:xfrm>
            <a:off x="770011" y="6120823"/>
            <a:ext cx="2991417" cy="461665"/>
          </a:xfrm>
          <a:prstGeom prst="rect">
            <a:avLst/>
          </a:prstGeom>
          <a:noFill/>
        </p:spPr>
        <p:txBody>
          <a:bodyPr wrap="square" rtlCol="0">
            <a:spAutoFit/>
          </a:bodyPr>
          <a:lstStyle/>
          <a:p>
            <a:r>
              <a:rPr lang="en-US" sz="2400" dirty="0"/>
              <a:t>For more details:</a:t>
            </a:r>
          </a:p>
        </p:txBody>
      </p:sp>
      <p:sp>
        <p:nvSpPr>
          <p:cNvPr id="10" name="ZoneTexte 9">
            <a:extLst>
              <a:ext uri="{FF2B5EF4-FFF2-40B4-BE49-F238E27FC236}">
                <a16:creationId xmlns:a16="http://schemas.microsoft.com/office/drawing/2014/main" id="{A56589B1-9982-AC4E-8CFF-9B9A3EC7F8E7}"/>
              </a:ext>
            </a:extLst>
          </p:cNvPr>
          <p:cNvSpPr txBox="1"/>
          <p:nvPr/>
        </p:nvSpPr>
        <p:spPr>
          <a:xfrm>
            <a:off x="2979811" y="6123875"/>
            <a:ext cx="6096000" cy="461665"/>
          </a:xfrm>
          <a:prstGeom prst="rect">
            <a:avLst/>
          </a:prstGeom>
          <a:noFill/>
        </p:spPr>
        <p:txBody>
          <a:bodyPr wrap="square">
            <a:spAutoFit/>
          </a:bodyPr>
          <a:lstStyle/>
          <a:p>
            <a:r>
              <a:rPr lang="en-US" sz="2400" dirty="0">
                <a:solidFill>
                  <a:srgbClr val="0B49CB"/>
                </a:solidFill>
                <a:latin typeface="Abadi"/>
                <a:hlinkClick r:id="rId4"/>
              </a:rPr>
              <a:t>Build a Dashboard with </a:t>
            </a:r>
            <a:r>
              <a:rPr lang="en-US" sz="2400" dirty="0" err="1">
                <a:solidFill>
                  <a:srgbClr val="0B49CB"/>
                </a:solidFill>
                <a:latin typeface="Abadi"/>
                <a:hlinkClick r:id="rId4"/>
              </a:rPr>
              <a:t>Plotly</a:t>
            </a:r>
            <a:r>
              <a:rPr lang="en-US" sz="2400" dirty="0">
                <a:solidFill>
                  <a:srgbClr val="0B49CB"/>
                </a:solidFill>
                <a:latin typeface="Abadi"/>
                <a:hlinkClick r:id="rId4"/>
              </a:rPr>
              <a:t> Dash</a:t>
            </a:r>
            <a:endParaRPr lang="en-US" sz="2400" dirty="0">
              <a:solidFill>
                <a:srgbClr val="0B49CB"/>
              </a:solidFill>
              <a:latin typeface="Abadi"/>
            </a:endParaRPr>
          </a:p>
        </p:txBody>
      </p:sp>
    </p:spTree>
    <p:extLst>
      <p:ext uri="{BB962C8B-B14F-4D97-AF65-F5344CB8AC3E}">
        <p14:creationId xmlns:p14="http://schemas.microsoft.com/office/powerpoint/2010/main" val="334532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24198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algorithms were used to find the best classifier of landing success</a:t>
            </a:r>
          </a:p>
          <a:p>
            <a:pPr>
              <a:lnSpc>
                <a:spcPct val="100000"/>
              </a:lnSpc>
              <a:spcBef>
                <a:spcPts val="1400"/>
              </a:spcBef>
            </a:pPr>
            <a:r>
              <a:rPr lang="en-US" sz="2200" dirty="0">
                <a:solidFill>
                  <a:schemeClr val="accent3">
                    <a:lumMod val="25000"/>
                  </a:schemeClr>
                </a:solidFill>
                <a:latin typeface="Abadi" panose="020B0604020104020204" pitchFamily="34" charset="0"/>
              </a:rPr>
              <a:t>K-Nearest Neighbors, Decision Tree, SVM and Logistic regression models were created, trained and evaluated.</a:t>
            </a:r>
          </a:p>
          <a:p>
            <a:pPr>
              <a:lnSpc>
                <a:spcPct val="100000"/>
              </a:lnSpc>
              <a:spcBef>
                <a:spcPts val="1400"/>
              </a:spcBef>
            </a:pPr>
            <a:r>
              <a:rPr lang="en-US" sz="2200" dirty="0">
                <a:solidFill>
                  <a:schemeClr val="accent3">
                    <a:lumMod val="25000"/>
                  </a:schemeClr>
                </a:solidFill>
                <a:latin typeface="Abadi" panose="020B0604020104020204" pitchFamily="34" charset="0"/>
              </a:rPr>
              <a:t>Accuracy scores were compared in order to find the best classifier</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ZoneTexte 1">
            <a:extLst>
              <a:ext uri="{FF2B5EF4-FFF2-40B4-BE49-F238E27FC236}">
                <a16:creationId xmlns:a16="http://schemas.microsoft.com/office/drawing/2014/main" id="{9FB25763-EFD8-1D5A-92D6-52F4CE2C0364}"/>
              </a:ext>
            </a:extLst>
          </p:cNvPr>
          <p:cNvSpPr txBox="1"/>
          <p:nvPr/>
        </p:nvSpPr>
        <p:spPr>
          <a:xfrm>
            <a:off x="770011" y="5256806"/>
            <a:ext cx="2991417" cy="461665"/>
          </a:xfrm>
          <a:prstGeom prst="rect">
            <a:avLst/>
          </a:prstGeom>
          <a:noFill/>
        </p:spPr>
        <p:txBody>
          <a:bodyPr wrap="square" rtlCol="0">
            <a:spAutoFit/>
          </a:bodyPr>
          <a:lstStyle/>
          <a:p>
            <a:r>
              <a:rPr lang="en-US" sz="2400" dirty="0"/>
              <a:t>For more details:</a:t>
            </a:r>
          </a:p>
        </p:txBody>
      </p:sp>
      <p:sp>
        <p:nvSpPr>
          <p:cNvPr id="6" name="ZoneTexte 5">
            <a:extLst>
              <a:ext uri="{FF2B5EF4-FFF2-40B4-BE49-F238E27FC236}">
                <a16:creationId xmlns:a16="http://schemas.microsoft.com/office/drawing/2014/main" id="{8DC60906-D2B9-85F2-760E-0AC73FAAB5D5}"/>
              </a:ext>
            </a:extLst>
          </p:cNvPr>
          <p:cNvSpPr txBox="1"/>
          <p:nvPr/>
        </p:nvSpPr>
        <p:spPr>
          <a:xfrm>
            <a:off x="2979812" y="5268145"/>
            <a:ext cx="6096000" cy="461665"/>
          </a:xfrm>
          <a:prstGeom prst="rect">
            <a:avLst/>
          </a:prstGeom>
          <a:noFill/>
        </p:spPr>
        <p:txBody>
          <a:bodyPr wrap="square">
            <a:spAutoFit/>
          </a:bodyPr>
          <a:lstStyle/>
          <a:p>
            <a:r>
              <a:rPr lang="en-US" sz="2400" dirty="0">
                <a:solidFill>
                  <a:srgbClr val="0B49CB"/>
                </a:solidFill>
                <a:latin typeface="Abadi"/>
                <a:hlinkClick r:id="rId3"/>
              </a:rPr>
              <a:t>Predictive Analysis (Classification)</a:t>
            </a:r>
            <a:endParaRPr lang="en-US" sz="2400" dirty="0">
              <a:solidFill>
                <a:srgbClr val="0B49CB"/>
              </a:solidFill>
              <a:latin typeface="Abadi"/>
            </a:endParaRPr>
          </a:p>
        </p:txBody>
      </p:sp>
    </p:spTree>
    <p:extLst>
      <p:ext uri="{BB962C8B-B14F-4D97-AF65-F5344CB8AC3E}">
        <p14:creationId xmlns:p14="http://schemas.microsoft.com/office/powerpoint/2010/main" val="1813711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pic>
        <p:nvPicPr>
          <p:cNvPr id="1028" name="Picture 4">
            <a:extLst>
              <a:ext uri="{FF2B5EF4-FFF2-40B4-BE49-F238E27FC236}">
                <a16:creationId xmlns:a16="http://schemas.microsoft.com/office/drawing/2014/main" id="{745305DE-16A7-810B-62B3-1B765563C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4417" y="1469572"/>
            <a:ext cx="5699537" cy="5170714"/>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B5E7D599-2B01-AC71-33B5-D160018FC31A}"/>
              </a:ext>
            </a:extLst>
          </p:cNvPr>
          <p:cNvSpPr txBox="1"/>
          <p:nvPr/>
        </p:nvSpPr>
        <p:spPr>
          <a:xfrm>
            <a:off x="558045" y="2432094"/>
            <a:ext cx="5376371" cy="2462213"/>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The first thing we can notice is that CCAFS SLC 40 is the launch site of most flights.</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All the flights with flight number &gt;= 80 are a success.</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Most flights that are launched from VAFB SLC 4E are a success.</a:t>
            </a:r>
          </a:p>
        </p:txBody>
      </p:sp>
    </p:spTree>
    <p:extLst>
      <p:ext uri="{BB962C8B-B14F-4D97-AF65-F5344CB8AC3E}">
        <p14:creationId xmlns:p14="http://schemas.microsoft.com/office/powerpoint/2010/main" val="386560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301DAC2F-D362-065E-C74D-14768A6A7E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3835" y="1544775"/>
            <a:ext cx="5381776" cy="4882436"/>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D3DF3413-E6DF-D119-EC8B-7A2E1A836894}"/>
              </a:ext>
            </a:extLst>
          </p:cNvPr>
          <p:cNvSpPr txBox="1"/>
          <p:nvPr/>
        </p:nvSpPr>
        <p:spPr>
          <a:xfrm>
            <a:off x="192165" y="2752361"/>
            <a:ext cx="5903835" cy="2123658"/>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Most flights have a payload mass &lt;8000 kg.</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For VAFN SLC 4E launch site, there are not rockets launched for heavy payload (greater than 10000 kg).</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Most flights with heavy payload mass (greater than 8000 kg) are a success.</a:t>
            </a:r>
          </a:p>
        </p:txBody>
      </p:sp>
    </p:spTree>
    <p:extLst>
      <p:ext uri="{BB962C8B-B14F-4D97-AF65-F5344CB8AC3E}">
        <p14:creationId xmlns:p14="http://schemas.microsoft.com/office/powerpoint/2010/main" val="3869789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4" name="Picture 2">
            <a:extLst>
              <a:ext uri="{FF2B5EF4-FFF2-40B4-BE49-F238E27FC236}">
                <a16:creationId xmlns:a16="http://schemas.microsoft.com/office/drawing/2014/main" id="{AD2FC8C3-CAC7-BD55-4334-005A7CCA45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886" y="1635801"/>
            <a:ext cx="6157772" cy="409507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D89B2E7F-5AC5-8942-4369-88357234A10D}"/>
              </a:ext>
            </a:extLst>
          </p:cNvPr>
          <p:cNvSpPr txBox="1"/>
          <p:nvPr/>
        </p:nvSpPr>
        <p:spPr>
          <a:xfrm>
            <a:off x="617611" y="2960061"/>
            <a:ext cx="5164406" cy="1446550"/>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The orbits ES-L1, GEO, HEO and SSO have a success rate of 100% while the flights targeting SO orbit never succeeded</a:t>
            </a:r>
            <a:r>
              <a:rPr lang="en-US" dirty="0">
                <a:solidFill>
                  <a:srgbClr val="0B49CB"/>
                </a:solidFill>
                <a:latin typeface="Abadi"/>
              </a:rPr>
              <a:t>.</a:t>
            </a:r>
          </a:p>
        </p:txBody>
      </p:sp>
    </p:spTree>
    <p:extLst>
      <p:ext uri="{BB962C8B-B14F-4D97-AF65-F5344CB8AC3E}">
        <p14:creationId xmlns:p14="http://schemas.microsoft.com/office/powerpoint/2010/main" val="8009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6372479B-D031-3323-A30A-5AAE6E490C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399" y="1404256"/>
            <a:ext cx="5487590" cy="4915093"/>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EAAD2335-51BF-6717-9399-6D0568E35DC9}"/>
              </a:ext>
            </a:extLst>
          </p:cNvPr>
          <p:cNvSpPr txBox="1"/>
          <p:nvPr/>
        </p:nvSpPr>
        <p:spPr>
          <a:xfrm>
            <a:off x="770011" y="2676441"/>
            <a:ext cx="5164406" cy="2123658"/>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The recent flights are essentially targeting the orbit VLEO.</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The flights with number &gt; 80 are a success.</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Most of flights are targeting the orbits LEO, ISS, PO,  GTO and VLEO.</a:t>
            </a:r>
          </a:p>
        </p:txBody>
      </p:sp>
    </p:spTree>
    <p:extLst>
      <p:ext uri="{BB962C8B-B14F-4D97-AF65-F5344CB8AC3E}">
        <p14:creationId xmlns:p14="http://schemas.microsoft.com/office/powerpoint/2010/main" val="1106727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5122" name="Picture 2">
            <a:extLst>
              <a:ext uri="{FF2B5EF4-FFF2-40B4-BE49-F238E27FC236}">
                <a16:creationId xmlns:a16="http://schemas.microsoft.com/office/drawing/2014/main" id="{CB6B715C-3FD4-BE29-7DBE-20D2235010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727" y="1458685"/>
            <a:ext cx="5547245" cy="4968525"/>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FDCCB13A-4369-BDCB-5E77-D2A9F033DE3F}"/>
              </a:ext>
            </a:extLst>
          </p:cNvPr>
          <p:cNvSpPr txBox="1"/>
          <p:nvPr/>
        </p:nvSpPr>
        <p:spPr>
          <a:xfrm>
            <a:off x="628497" y="2463698"/>
            <a:ext cx="5164406" cy="2123658"/>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The recent flights are essentially targeting the orbit VLEO.</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The flights with number &gt; 80 are a success.</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Most of flights are targeting the orbits LEO, ISS, PO,  GTO and VLEO.</a:t>
            </a:r>
          </a:p>
        </p:txBody>
      </p:sp>
    </p:spTree>
    <p:extLst>
      <p:ext uri="{BB962C8B-B14F-4D97-AF65-F5344CB8AC3E}">
        <p14:creationId xmlns:p14="http://schemas.microsoft.com/office/powerpoint/2010/main" val="3145340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146" name="Picture 2">
            <a:extLst>
              <a:ext uri="{FF2B5EF4-FFF2-40B4-BE49-F238E27FC236}">
                <a16:creationId xmlns:a16="http://schemas.microsoft.com/office/drawing/2014/main" id="{4AAB44DB-CA3B-B6F3-8A82-5FE7CC7C16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4590" y="1987551"/>
            <a:ext cx="6986442" cy="4439660"/>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BC4B84B7-8AC6-F9C6-4C0B-39CFE1B17F46}"/>
              </a:ext>
            </a:extLst>
          </p:cNvPr>
          <p:cNvSpPr txBox="1"/>
          <p:nvPr/>
        </p:nvSpPr>
        <p:spPr>
          <a:xfrm>
            <a:off x="849800" y="1490491"/>
            <a:ext cx="7651943" cy="430887"/>
          </a:xfrm>
          <a:prstGeom prst="rect">
            <a:avLst/>
          </a:prstGeom>
          <a:noFill/>
        </p:spPr>
        <p:txBody>
          <a:bodyPr wrap="square">
            <a:spAutoFit/>
          </a:bodyPr>
          <a:lstStyle/>
          <a:p>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 since 2013 kept increasing till 2020</a:t>
            </a:r>
          </a:p>
        </p:txBody>
      </p:sp>
    </p:spTree>
    <p:extLst>
      <p:ext uri="{BB962C8B-B14F-4D97-AF65-F5344CB8AC3E}">
        <p14:creationId xmlns:p14="http://schemas.microsoft.com/office/powerpoint/2010/main" val="706594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a:extLst>
              <a:ext uri="{FF2B5EF4-FFF2-40B4-BE49-F238E27FC236}">
                <a16:creationId xmlns:a16="http://schemas.microsoft.com/office/drawing/2014/main" id="{606E2F71-6B7D-C8EE-CBE3-DB1A3163EAD8}"/>
              </a:ext>
            </a:extLst>
          </p:cNvPr>
          <p:cNvPicPr>
            <a:picLocks noChangeAspect="1"/>
          </p:cNvPicPr>
          <p:nvPr/>
        </p:nvPicPr>
        <p:blipFill>
          <a:blip r:embed="rId3"/>
          <a:stretch>
            <a:fillRect/>
          </a:stretch>
        </p:blipFill>
        <p:spPr>
          <a:xfrm>
            <a:off x="3002943" y="2149459"/>
            <a:ext cx="5881313" cy="2915085"/>
          </a:xfrm>
          <a:prstGeom prst="rect">
            <a:avLst/>
          </a:prstGeom>
          <a:ln>
            <a:solidFill>
              <a:schemeClr val="accent1"/>
            </a:solidFill>
          </a:ln>
        </p:spPr>
      </p:pic>
      <p:sp>
        <p:nvSpPr>
          <p:cNvPr id="7" name="ZoneTexte 6">
            <a:extLst>
              <a:ext uri="{FF2B5EF4-FFF2-40B4-BE49-F238E27FC236}">
                <a16:creationId xmlns:a16="http://schemas.microsoft.com/office/drawing/2014/main" id="{5C390A65-58BE-FDFA-7E6E-6DB41799E919}"/>
              </a:ext>
            </a:extLst>
          </p:cNvPr>
          <p:cNvSpPr txBox="1"/>
          <p:nvPr/>
        </p:nvSpPr>
        <p:spPr>
          <a:xfrm>
            <a:off x="867982" y="5384887"/>
            <a:ext cx="9582304" cy="769441"/>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We should add DISTINCT in order to have unique names of the different launch sites.</a:t>
            </a:r>
          </a:p>
        </p:txBody>
      </p:sp>
    </p:spTree>
    <p:extLst>
      <p:ext uri="{BB962C8B-B14F-4D97-AF65-F5344CB8AC3E}">
        <p14:creationId xmlns:p14="http://schemas.microsoft.com/office/powerpoint/2010/main" val="272785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 5">
            <a:extLst>
              <a:ext uri="{FF2B5EF4-FFF2-40B4-BE49-F238E27FC236}">
                <a16:creationId xmlns:a16="http://schemas.microsoft.com/office/drawing/2014/main" id="{7AEE51AB-91EE-063E-1CC7-B5E444DF3893}"/>
              </a:ext>
            </a:extLst>
          </p:cNvPr>
          <p:cNvPicPr>
            <a:picLocks noChangeAspect="1"/>
          </p:cNvPicPr>
          <p:nvPr/>
        </p:nvPicPr>
        <p:blipFill>
          <a:blip r:embed="rId3"/>
          <a:stretch>
            <a:fillRect/>
          </a:stretch>
        </p:blipFill>
        <p:spPr>
          <a:xfrm>
            <a:off x="770011" y="2579914"/>
            <a:ext cx="10326541" cy="3715268"/>
          </a:xfrm>
          <a:prstGeom prst="rect">
            <a:avLst/>
          </a:prstGeom>
          <a:ln>
            <a:solidFill>
              <a:schemeClr val="accent1"/>
            </a:solidFill>
          </a:ln>
        </p:spPr>
      </p:pic>
      <p:sp>
        <p:nvSpPr>
          <p:cNvPr id="7" name="ZoneTexte 6">
            <a:extLst>
              <a:ext uri="{FF2B5EF4-FFF2-40B4-BE49-F238E27FC236}">
                <a16:creationId xmlns:a16="http://schemas.microsoft.com/office/drawing/2014/main" id="{6C31181E-3C3F-73E8-033E-5DA03A43001F}"/>
              </a:ext>
            </a:extLst>
          </p:cNvPr>
          <p:cNvSpPr txBox="1"/>
          <p:nvPr/>
        </p:nvSpPr>
        <p:spPr>
          <a:xfrm>
            <a:off x="770011" y="1527544"/>
            <a:ext cx="9223075" cy="769441"/>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Adding LIKE “CCA%” enables to have launch site that begin with ‘CCA’</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LIMIT 5 : limits the selection to 5 sites</a:t>
            </a:r>
          </a:p>
        </p:txBody>
      </p:sp>
    </p:spTree>
    <p:extLst>
      <p:ext uri="{BB962C8B-B14F-4D97-AF65-F5344CB8AC3E}">
        <p14:creationId xmlns:p14="http://schemas.microsoft.com/office/powerpoint/2010/main" val="179473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a:extLst>
              <a:ext uri="{FF2B5EF4-FFF2-40B4-BE49-F238E27FC236}">
                <a16:creationId xmlns:a16="http://schemas.microsoft.com/office/drawing/2014/main" id="{DA9349C2-AF5E-5FAB-A3AA-E00604FB31AB}"/>
              </a:ext>
            </a:extLst>
          </p:cNvPr>
          <p:cNvPicPr>
            <a:picLocks noChangeAspect="1"/>
          </p:cNvPicPr>
          <p:nvPr/>
        </p:nvPicPr>
        <p:blipFill>
          <a:blip r:embed="rId3"/>
          <a:stretch>
            <a:fillRect/>
          </a:stretch>
        </p:blipFill>
        <p:spPr>
          <a:xfrm>
            <a:off x="3598739" y="3257526"/>
            <a:ext cx="4858144" cy="1979244"/>
          </a:xfrm>
          <a:prstGeom prst="rect">
            <a:avLst/>
          </a:prstGeom>
          <a:ln>
            <a:solidFill>
              <a:schemeClr val="accent1"/>
            </a:solidFill>
          </a:ln>
        </p:spPr>
      </p:pic>
      <p:sp>
        <p:nvSpPr>
          <p:cNvPr id="7" name="ZoneTexte 6">
            <a:extLst>
              <a:ext uri="{FF2B5EF4-FFF2-40B4-BE49-F238E27FC236}">
                <a16:creationId xmlns:a16="http://schemas.microsoft.com/office/drawing/2014/main" id="{ED521D51-7C21-D869-F918-A786A4038382}"/>
              </a:ext>
            </a:extLst>
          </p:cNvPr>
          <p:cNvSpPr txBox="1"/>
          <p:nvPr/>
        </p:nvSpPr>
        <p:spPr>
          <a:xfrm>
            <a:off x="650267" y="1432978"/>
            <a:ext cx="10387847" cy="1107996"/>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We select the sum of payload mass with the condition that the customer is “NASA (CRS)”.</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The total payload carried by boosters from NASA (CRS) is 45596 kg.</a:t>
            </a:r>
          </a:p>
        </p:txBody>
      </p:sp>
    </p:spTree>
    <p:extLst>
      <p:ext uri="{BB962C8B-B14F-4D97-AF65-F5344CB8AC3E}">
        <p14:creationId xmlns:p14="http://schemas.microsoft.com/office/powerpoint/2010/main" val="401001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FD8BD544-3974-B3D9-9E07-B1590AD5B84A}"/>
              </a:ext>
            </a:extLst>
          </p:cNvPr>
          <p:cNvPicPr>
            <a:picLocks noChangeAspect="1"/>
          </p:cNvPicPr>
          <p:nvPr/>
        </p:nvPicPr>
        <p:blipFill>
          <a:blip r:embed="rId3"/>
          <a:stretch>
            <a:fillRect/>
          </a:stretch>
        </p:blipFill>
        <p:spPr>
          <a:xfrm>
            <a:off x="3362848" y="1835171"/>
            <a:ext cx="5466303" cy="2346325"/>
          </a:xfrm>
          <a:prstGeom prst="rect">
            <a:avLst/>
          </a:prstGeom>
          <a:ln>
            <a:solidFill>
              <a:schemeClr val="accent1"/>
            </a:solidFill>
          </a:ln>
        </p:spPr>
      </p:pic>
      <p:sp>
        <p:nvSpPr>
          <p:cNvPr id="7" name="ZoneTexte 6">
            <a:extLst>
              <a:ext uri="{FF2B5EF4-FFF2-40B4-BE49-F238E27FC236}">
                <a16:creationId xmlns:a16="http://schemas.microsoft.com/office/drawing/2014/main" id="{3DDA50C6-E39F-05F5-B487-CCE3D565497A}"/>
              </a:ext>
            </a:extLst>
          </p:cNvPr>
          <p:cNvSpPr txBox="1"/>
          <p:nvPr/>
        </p:nvSpPr>
        <p:spPr>
          <a:xfrm>
            <a:off x="889753" y="4490829"/>
            <a:ext cx="10395857" cy="1107996"/>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We select the average of payload mass with the condition that Booster version is “F9 v1.1”.</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The average payload carried by booster version “F9 v1.1” is 2928.4 kg.</a:t>
            </a:r>
          </a:p>
        </p:txBody>
      </p:sp>
    </p:spTree>
    <p:extLst>
      <p:ext uri="{BB962C8B-B14F-4D97-AF65-F5344CB8AC3E}">
        <p14:creationId xmlns:p14="http://schemas.microsoft.com/office/powerpoint/2010/main" val="2735560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 5">
            <a:extLst>
              <a:ext uri="{FF2B5EF4-FFF2-40B4-BE49-F238E27FC236}">
                <a16:creationId xmlns:a16="http://schemas.microsoft.com/office/drawing/2014/main" id="{8EFA87C8-8332-D60D-3813-7E319C8E8ECB}"/>
              </a:ext>
            </a:extLst>
          </p:cNvPr>
          <p:cNvPicPr>
            <a:picLocks noChangeAspect="1"/>
          </p:cNvPicPr>
          <p:nvPr/>
        </p:nvPicPr>
        <p:blipFill>
          <a:blip r:embed="rId3"/>
          <a:stretch>
            <a:fillRect/>
          </a:stretch>
        </p:blipFill>
        <p:spPr>
          <a:xfrm>
            <a:off x="3107405" y="1835371"/>
            <a:ext cx="5977190" cy="2191230"/>
          </a:xfrm>
          <a:prstGeom prst="rect">
            <a:avLst/>
          </a:prstGeom>
          <a:ln>
            <a:solidFill>
              <a:schemeClr val="accent1"/>
            </a:solidFill>
          </a:ln>
        </p:spPr>
      </p:pic>
      <p:sp>
        <p:nvSpPr>
          <p:cNvPr id="7" name="ZoneTexte 6">
            <a:extLst>
              <a:ext uri="{FF2B5EF4-FFF2-40B4-BE49-F238E27FC236}">
                <a16:creationId xmlns:a16="http://schemas.microsoft.com/office/drawing/2014/main" id="{96496244-F2F2-588D-C851-DAC04F44A2D1}"/>
              </a:ext>
            </a:extLst>
          </p:cNvPr>
          <p:cNvSpPr txBox="1"/>
          <p:nvPr/>
        </p:nvSpPr>
        <p:spPr>
          <a:xfrm>
            <a:off x="770011" y="4636269"/>
            <a:ext cx="9876218" cy="769441"/>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a:rPr>
              <a:t>We select the first date by selecting the minimum of dates.</a:t>
            </a:r>
          </a:p>
          <a:p>
            <a:pPr marL="285750" indent="-285750">
              <a:buFont typeface="Arial" panose="020B0604020202020204" pitchFamily="34" charset="0"/>
              <a:buChar char="•"/>
            </a:pPr>
            <a:r>
              <a:rPr lang="en-US" sz="2200" dirty="0">
                <a:solidFill>
                  <a:schemeClr val="accent3">
                    <a:lumMod val="25000"/>
                  </a:schemeClr>
                </a:solidFill>
                <a:latin typeface="Abadi"/>
              </a:rPr>
              <a:t>As “Landing _</a:t>
            </a:r>
            <a:r>
              <a:rPr lang="en-US" sz="2200" dirty="0" err="1">
                <a:solidFill>
                  <a:schemeClr val="accent3">
                    <a:lumMod val="25000"/>
                  </a:schemeClr>
                </a:solidFill>
                <a:latin typeface="Abadi"/>
              </a:rPr>
              <a:t>Ouctome</a:t>
            </a:r>
            <a:r>
              <a:rPr lang="en-US" sz="2200" dirty="0">
                <a:solidFill>
                  <a:schemeClr val="accent3">
                    <a:lumMod val="25000"/>
                  </a:schemeClr>
                </a:solidFill>
                <a:latin typeface="Abadi"/>
              </a:rPr>
              <a:t>” is a complex name, we should put it between “”.</a:t>
            </a:r>
          </a:p>
        </p:txBody>
      </p:sp>
    </p:spTree>
    <p:extLst>
      <p:ext uri="{BB962C8B-B14F-4D97-AF65-F5344CB8AC3E}">
        <p14:creationId xmlns:p14="http://schemas.microsoft.com/office/powerpoint/2010/main" val="1434679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 2">
            <a:extLst>
              <a:ext uri="{FF2B5EF4-FFF2-40B4-BE49-F238E27FC236}">
                <a16:creationId xmlns:a16="http://schemas.microsoft.com/office/drawing/2014/main" id="{28522485-AA36-CC72-322D-4504102F61BD}"/>
              </a:ext>
            </a:extLst>
          </p:cNvPr>
          <p:cNvPicPr>
            <a:picLocks noChangeAspect="1"/>
          </p:cNvPicPr>
          <p:nvPr/>
        </p:nvPicPr>
        <p:blipFill>
          <a:blip r:embed="rId3"/>
          <a:stretch>
            <a:fillRect/>
          </a:stretch>
        </p:blipFill>
        <p:spPr>
          <a:xfrm>
            <a:off x="5448775" y="1984314"/>
            <a:ext cx="5713480" cy="3338890"/>
          </a:xfrm>
          <a:prstGeom prst="rect">
            <a:avLst/>
          </a:prstGeom>
          <a:ln>
            <a:solidFill>
              <a:schemeClr val="accent1"/>
            </a:solidFill>
          </a:ln>
        </p:spPr>
      </p:pic>
      <p:sp>
        <p:nvSpPr>
          <p:cNvPr id="6" name="ZoneTexte 5">
            <a:extLst>
              <a:ext uri="{FF2B5EF4-FFF2-40B4-BE49-F238E27FC236}">
                <a16:creationId xmlns:a16="http://schemas.microsoft.com/office/drawing/2014/main" id="{EDDD3EB6-AE91-A3DA-B262-7B3B471E14CD}"/>
              </a:ext>
            </a:extLst>
          </p:cNvPr>
          <p:cNvSpPr txBox="1"/>
          <p:nvPr/>
        </p:nvSpPr>
        <p:spPr>
          <a:xfrm>
            <a:off x="770011" y="2761207"/>
            <a:ext cx="4248303" cy="1785104"/>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a:rPr>
              <a:t>We select the booster version with the required conditions. We can use BETWEEN for the lower and upper limits of the </a:t>
            </a:r>
            <a:r>
              <a:rPr lang="en-US" sz="2200" dirty="0" err="1">
                <a:solidFill>
                  <a:schemeClr val="accent3">
                    <a:lumMod val="25000"/>
                  </a:schemeClr>
                </a:solidFill>
                <a:latin typeface="Abadi"/>
              </a:rPr>
              <a:t>payload_mass</a:t>
            </a:r>
            <a:r>
              <a:rPr lang="en-US" sz="2200" dirty="0">
                <a:solidFill>
                  <a:schemeClr val="accent3">
                    <a:lumMod val="25000"/>
                  </a:schemeClr>
                </a:solidFill>
                <a:latin typeface="Abadi"/>
              </a:rPr>
              <a:t>.</a:t>
            </a:r>
          </a:p>
        </p:txBody>
      </p:sp>
    </p:spTree>
    <p:extLst>
      <p:ext uri="{BB962C8B-B14F-4D97-AF65-F5344CB8AC3E}">
        <p14:creationId xmlns:p14="http://schemas.microsoft.com/office/powerpoint/2010/main" val="63939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155411" cy="177817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Four classification algorithms will be tested on SpaceX data in order to predict the success of rockets landing. </a:t>
            </a:r>
          </a:p>
          <a:p>
            <a:pPr>
              <a:lnSpc>
                <a:spcPct val="100000"/>
              </a:lnSpc>
              <a:spcBef>
                <a:spcPts val="1400"/>
              </a:spcBef>
            </a:pPr>
            <a:r>
              <a:rPr lang="en-US" sz="2200" dirty="0">
                <a:solidFill>
                  <a:schemeClr val="accent3">
                    <a:lumMod val="25000"/>
                  </a:schemeClr>
                </a:solidFill>
                <a:latin typeface="Abadi" panose="020B0604020104020204" pitchFamily="34" charset="0"/>
              </a:rPr>
              <a:t>The data will be collected and cleaned. Different chart will be displayed to understand the data then the best classifier will be chosen to predict the success of rockets landing.  </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 5">
            <a:extLst>
              <a:ext uri="{FF2B5EF4-FFF2-40B4-BE49-F238E27FC236}">
                <a16:creationId xmlns:a16="http://schemas.microsoft.com/office/drawing/2014/main" id="{CF79552D-111A-B689-E68C-B288C9DF22CE}"/>
              </a:ext>
            </a:extLst>
          </p:cNvPr>
          <p:cNvPicPr>
            <a:picLocks noChangeAspect="1"/>
          </p:cNvPicPr>
          <p:nvPr/>
        </p:nvPicPr>
        <p:blipFill>
          <a:blip r:embed="rId3"/>
          <a:stretch>
            <a:fillRect/>
          </a:stretch>
        </p:blipFill>
        <p:spPr>
          <a:xfrm>
            <a:off x="2894162" y="2956471"/>
            <a:ext cx="6589146" cy="2725463"/>
          </a:xfrm>
          <a:prstGeom prst="rect">
            <a:avLst/>
          </a:prstGeom>
          <a:ln>
            <a:solidFill>
              <a:schemeClr val="accent1"/>
            </a:solidFill>
          </a:ln>
        </p:spPr>
      </p:pic>
      <p:sp>
        <p:nvSpPr>
          <p:cNvPr id="7" name="ZoneTexte 6">
            <a:extLst>
              <a:ext uri="{FF2B5EF4-FFF2-40B4-BE49-F238E27FC236}">
                <a16:creationId xmlns:a16="http://schemas.microsoft.com/office/drawing/2014/main" id="{C0159370-6F69-5EA6-5535-A30527EF7F03}"/>
              </a:ext>
            </a:extLst>
          </p:cNvPr>
          <p:cNvSpPr txBox="1"/>
          <p:nvPr/>
        </p:nvSpPr>
        <p:spPr>
          <a:xfrm>
            <a:off x="770011" y="1602199"/>
            <a:ext cx="10837449" cy="1107996"/>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We use GROUP BY in order to group the count of results by the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a:t>
            </a:r>
          </a:p>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We notice that Success is displayed twice as apparently there is a space added to “Success” for one row in the database. That’s why it was not grouped with the others.</a:t>
            </a:r>
          </a:p>
        </p:txBody>
      </p:sp>
    </p:spTree>
    <p:extLst>
      <p:ext uri="{BB962C8B-B14F-4D97-AF65-F5344CB8AC3E}">
        <p14:creationId xmlns:p14="http://schemas.microsoft.com/office/powerpoint/2010/main" val="175697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1BCAE762-1CB1-A0FB-43DA-79C24F56868D}"/>
              </a:ext>
            </a:extLst>
          </p:cNvPr>
          <p:cNvPicPr>
            <a:picLocks noChangeAspect="1"/>
          </p:cNvPicPr>
          <p:nvPr/>
        </p:nvPicPr>
        <p:blipFill>
          <a:blip r:embed="rId3"/>
          <a:stretch>
            <a:fillRect/>
          </a:stretch>
        </p:blipFill>
        <p:spPr>
          <a:xfrm>
            <a:off x="2999932" y="2311126"/>
            <a:ext cx="6344535" cy="4505954"/>
          </a:xfrm>
          <a:prstGeom prst="rect">
            <a:avLst/>
          </a:prstGeom>
          <a:ln>
            <a:solidFill>
              <a:schemeClr val="accent1"/>
            </a:solidFill>
          </a:ln>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7" name="ZoneTexte 6">
            <a:extLst>
              <a:ext uri="{FF2B5EF4-FFF2-40B4-BE49-F238E27FC236}">
                <a16:creationId xmlns:a16="http://schemas.microsoft.com/office/drawing/2014/main" id="{72FE54E5-3AD2-4EDC-9608-015D4E82DC89}"/>
              </a:ext>
            </a:extLst>
          </p:cNvPr>
          <p:cNvSpPr txBox="1"/>
          <p:nvPr/>
        </p:nvSpPr>
        <p:spPr>
          <a:xfrm>
            <a:off x="770011" y="1541685"/>
            <a:ext cx="9789132" cy="769441"/>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We need a nested query in order to have the names of booster which have carried the maximum payload mass.</a:t>
            </a:r>
          </a:p>
        </p:txBody>
      </p:sp>
    </p:spTree>
    <p:extLst>
      <p:ext uri="{BB962C8B-B14F-4D97-AF65-F5344CB8AC3E}">
        <p14:creationId xmlns:p14="http://schemas.microsoft.com/office/powerpoint/2010/main" val="3566646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51617C0C-3DF0-F47D-5D97-D0972B4E3094}"/>
              </a:ext>
            </a:extLst>
          </p:cNvPr>
          <p:cNvPicPr>
            <a:picLocks noChangeAspect="1"/>
          </p:cNvPicPr>
          <p:nvPr/>
        </p:nvPicPr>
        <p:blipFill>
          <a:blip r:embed="rId3"/>
          <a:stretch>
            <a:fillRect/>
          </a:stretch>
        </p:blipFill>
        <p:spPr>
          <a:xfrm>
            <a:off x="2173522" y="1643894"/>
            <a:ext cx="7844955" cy="2586942"/>
          </a:xfrm>
          <a:prstGeom prst="rect">
            <a:avLst/>
          </a:prstGeom>
          <a:ln>
            <a:solidFill>
              <a:schemeClr val="accent1"/>
            </a:solidFill>
          </a:ln>
        </p:spPr>
      </p:pic>
      <p:sp>
        <p:nvSpPr>
          <p:cNvPr id="7" name="ZoneTexte 6">
            <a:extLst>
              <a:ext uri="{FF2B5EF4-FFF2-40B4-BE49-F238E27FC236}">
                <a16:creationId xmlns:a16="http://schemas.microsoft.com/office/drawing/2014/main" id="{4CD4F72F-7872-340F-F8EF-BC4D647B597A}"/>
              </a:ext>
            </a:extLst>
          </p:cNvPr>
          <p:cNvSpPr txBox="1"/>
          <p:nvPr/>
        </p:nvSpPr>
        <p:spPr>
          <a:xfrm>
            <a:off x="770011" y="4765259"/>
            <a:ext cx="9408132" cy="1107996"/>
          </a:xfrm>
          <a:prstGeom prst="rect">
            <a:avLst/>
          </a:prstGeom>
          <a:noFill/>
        </p:spPr>
        <p:txBody>
          <a:bodyPr wrap="square">
            <a:spAutoFit/>
          </a:bodyPr>
          <a:lstStyle/>
          <a:p>
            <a:pPr marL="285750" indent="-285750">
              <a:buFont typeface="Arial" panose="020B0604020202020204" pitchFamily="34" charset="0"/>
              <a:buChar char="•"/>
            </a:pPr>
            <a:r>
              <a:rPr lang="en-US" sz="2200" dirty="0" err="1">
                <a:solidFill>
                  <a:schemeClr val="accent3">
                    <a:lumMod val="25000"/>
                  </a:schemeClr>
                </a:solidFill>
                <a:latin typeface="Abadi"/>
              </a:rPr>
              <a:t>Substr</a:t>
            </a:r>
            <a:r>
              <a:rPr lang="en-US" sz="2200" dirty="0">
                <a:solidFill>
                  <a:schemeClr val="accent3">
                    <a:lumMod val="25000"/>
                  </a:schemeClr>
                </a:solidFill>
                <a:latin typeface="Abadi"/>
              </a:rPr>
              <a:t> enables to extract the month and/or the year from the date which enables to have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p:txBody>
      </p:sp>
    </p:spTree>
    <p:extLst>
      <p:ext uri="{BB962C8B-B14F-4D97-AF65-F5344CB8AC3E}">
        <p14:creationId xmlns:p14="http://schemas.microsoft.com/office/powerpoint/2010/main" val="139843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F3C5B6DF-21D8-468A-EC23-347622F6DAAA}"/>
              </a:ext>
            </a:extLst>
          </p:cNvPr>
          <p:cNvPicPr>
            <a:picLocks noChangeAspect="1"/>
          </p:cNvPicPr>
          <p:nvPr/>
        </p:nvPicPr>
        <p:blipFill>
          <a:blip r:embed="rId3"/>
          <a:stretch>
            <a:fillRect/>
          </a:stretch>
        </p:blipFill>
        <p:spPr>
          <a:xfrm>
            <a:off x="3158902" y="1359993"/>
            <a:ext cx="5874196" cy="3820105"/>
          </a:xfrm>
          <a:prstGeom prst="rect">
            <a:avLst/>
          </a:prstGeom>
          <a:ln>
            <a:solidFill>
              <a:schemeClr val="accent1"/>
            </a:solidFill>
          </a:ln>
        </p:spPr>
      </p:pic>
      <p:sp>
        <p:nvSpPr>
          <p:cNvPr id="7" name="ZoneTexte 6">
            <a:extLst>
              <a:ext uri="{FF2B5EF4-FFF2-40B4-BE49-F238E27FC236}">
                <a16:creationId xmlns:a16="http://schemas.microsoft.com/office/drawing/2014/main" id="{08FE2A66-E198-318D-438B-746753CBCB96}"/>
              </a:ext>
            </a:extLst>
          </p:cNvPr>
          <p:cNvSpPr txBox="1"/>
          <p:nvPr/>
        </p:nvSpPr>
        <p:spPr>
          <a:xfrm>
            <a:off x="734028" y="5342664"/>
            <a:ext cx="10723944" cy="769441"/>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a:rPr>
              <a:t>In this query we should use 2 conditions, a GROUP BY to group by “Landing _Outcome” and an “ORDER BY” to order the result by descending order.</a:t>
            </a:r>
          </a:p>
        </p:txBody>
      </p:sp>
    </p:spTree>
    <p:extLst>
      <p:ext uri="{BB962C8B-B14F-4D97-AF65-F5344CB8AC3E}">
        <p14:creationId xmlns:p14="http://schemas.microsoft.com/office/powerpoint/2010/main" val="397516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B0C13860-6368-6BC1-D5CA-B623FFC549E5}"/>
              </a:ext>
            </a:extLst>
          </p:cNvPr>
          <p:cNvPicPr>
            <a:picLocks noChangeAspect="1"/>
          </p:cNvPicPr>
          <p:nvPr/>
        </p:nvPicPr>
        <p:blipFill>
          <a:blip r:embed="rId3"/>
          <a:stretch>
            <a:fillRect/>
          </a:stretch>
        </p:blipFill>
        <p:spPr>
          <a:xfrm>
            <a:off x="1864025" y="1773752"/>
            <a:ext cx="8327572" cy="497294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7" name="Title 1">
            <a:extLst>
              <a:ext uri="{FF2B5EF4-FFF2-40B4-BE49-F238E27FC236}">
                <a16:creationId xmlns:a16="http://schemas.microsoft.com/office/drawing/2014/main" id="{8F7C7D08-FB58-0E0F-ABF5-C8522B2E766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a:t>
            </a:r>
          </a:p>
        </p:txBody>
      </p:sp>
      <p:sp>
        <p:nvSpPr>
          <p:cNvPr id="8" name="ZoneTexte 7">
            <a:extLst>
              <a:ext uri="{FF2B5EF4-FFF2-40B4-BE49-F238E27FC236}">
                <a16:creationId xmlns:a16="http://schemas.microsoft.com/office/drawing/2014/main" id="{A8CAA8BD-3970-41AE-7E7A-D853C73F0A75}"/>
              </a:ext>
            </a:extLst>
          </p:cNvPr>
          <p:cNvSpPr txBox="1"/>
          <p:nvPr/>
        </p:nvSpPr>
        <p:spPr>
          <a:xfrm>
            <a:off x="697992" y="1342865"/>
            <a:ext cx="11494008" cy="430887"/>
          </a:xfrm>
          <a:prstGeom prst="rect">
            <a:avLst/>
          </a:prstGeom>
          <a:noFill/>
        </p:spPr>
        <p:txBody>
          <a:bodyPr wrap="square">
            <a:spAutoFit/>
          </a:bodyPr>
          <a:lstStyle/>
          <a:p>
            <a:r>
              <a:rPr lang="en-US" sz="2200" dirty="0">
                <a:solidFill>
                  <a:schemeClr val="accent3">
                    <a:lumMod val="25000"/>
                  </a:schemeClr>
                </a:solidFill>
                <a:latin typeface="Abadi"/>
              </a:rPr>
              <a:t>The launch sites are located in coastal areas either at the east or the west of the US.</a:t>
            </a:r>
          </a:p>
        </p:txBody>
      </p:sp>
    </p:spTree>
    <p:extLst>
      <p:ext uri="{BB962C8B-B14F-4D97-AF65-F5344CB8AC3E}">
        <p14:creationId xmlns:p14="http://schemas.microsoft.com/office/powerpoint/2010/main" val="324070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7204634-793A-143A-807D-EC285348569B}"/>
              </a:ext>
            </a:extLst>
          </p:cNvPr>
          <p:cNvPicPr>
            <a:picLocks noChangeAspect="1"/>
          </p:cNvPicPr>
          <p:nvPr/>
        </p:nvPicPr>
        <p:blipFill>
          <a:blip r:embed="rId3"/>
          <a:stretch>
            <a:fillRect/>
          </a:stretch>
        </p:blipFill>
        <p:spPr>
          <a:xfrm>
            <a:off x="2240753" y="2138576"/>
            <a:ext cx="7574114" cy="465883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430789"/>
            <a:ext cx="10515600" cy="974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sp>
        <p:nvSpPr>
          <p:cNvPr id="6" name="ZoneTexte 5">
            <a:extLst>
              <a:ext uri="{FF2B5EF4-FFF2-40B4-BE49-F238E27FC236}">
                <a16:creationId xmlns:a16="http://schemas.microsoft.com/office/drawing/2014/main" id="{7E159E89-8D0A-AAB3-27FF-806417C078FD}"/>
              </a:ext>
            </a:extLst>
          </p:cNvPr>
          <p:cNvSpPr txBox="1"/>
          <p:nvPr/>
        </p:nvSpPr>
        <p:spPr>
          <a:xfrm>
            <a:off x="328914" y="1369135"/>
            <a:ext cx="11534172" cy="769441"/>
          </a:xfrm>
          <a:prstGeom prst="rect">
            <a:avLst/>
          </a:prstGeom>
          <a:noFill/>
        </p:spPr>
        <p:txBody>
          <a:bodyPr wrap="square">
            <a:spAutoFit/>
          </a:bodyPr>
          <a:lstStyle/>
          <a:p>
            <a:r>
              <a:rPr lang="en-US" sz="2200" dirty="0">
                <a:solidFill>
                  <a:schemeClr val="accent3">
                    <a:lumMod val="25000"/>
                  </a:schemeClr>
                </a:solidFill>
                <a:latin typeface="Abadi"/>
              </a:rPr>
              <a:t>The number of launches per launch site is displayed in this map. A zoom will be displayed in the next map where we can see the success (in green)/ failed (in red) launches for each site</a:t>
            </a:r>
          </a:p>
        </p:txBody>
      </p:sp>
    </p:spTree>
    <p:extLst>
      <p:ext uri="{BB962C8B-B14F-4D97-AF65-F5344CB8AC3E}">
        <p14:creationId xmlns:p14="http://schemas.microsoft.com/office/powerpoint/2010/main" val="23959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BC8C38F3-A1C0-4616-153E-9FAEC756920F}"/>
              </a:ext>
            </a:extLst>
          </p:cNvPr>
          <p:cNvPicPr>
            <a:picLocks noChangeAspect="1"/>
          </p:cNvPicPr>
          <p:nvPr/>
        </p:nvPicPr>
        <p:blipFill>
          <a:blip r:embed="rId3"/>
          <a:stretch>
            <a:fillRect/>
          </a:stretch>
        </p:blipFill>
        <p:spPr>
          <a:xfrm>
            <a:off x="1370940" y="1405740"/>
            <a:ext cx="9450119" cy="5452260"/>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430789"/>
            <a:ext cx="10515600" cy="97495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launches for each site</a:t>
            </a:r>
          </a:p>
        </p:txBody>
      </p:sp>
    </p:spTree>
    <p:extLst>
      <p:ext uri="{BB962C8B-B14F-4D97-AF65-F5344CB8AC3E}">
        <p14:creationId xmlns:p14="http://schemas.microsoft.com/office/powerpoint/2010/main" val="116977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681161"/>
            <a:ext cx="10515600" cy="8754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CCAFS LC-40 and nearest coastline</a:t>
            </a:r>
          </a:p>
          <a:p>
            <a:endParaRPr lang="en-US" dirty="0">
              <a:solidFill>
                <a:srgbClr val="0B49CB"/>
              </a:solidFill>
              <a:latin typeface="Abadi"/>
            </a:endParaRPr>
          </a:p>
        </p:txBody>
      </p:sp>
      <p:pic>
        <p:nvPicPr>
          <p:cNvPr id="4" name="Image 3">
            <a:extLst>
              <a:ext uri="{FF2B5EF4-FFF2-40B4-BE49-F238E27FC236}">
                <a16:creationId xmlns:a16="http://schemas.microsoft.com/office/drawing/2014/main" id="{A4F6C0FF-7809-AC34-D01B-3817F466AD4B}"/>
              </a:ext>
            </a:extLst>
          </p:cNvPr>
          <p:cNvPicPr>
            <a:picLocks noChangeAspect="1"/>
          </p:cNvPicPr>
          <p:nvPr/>
        </p:nvPicPr>
        <p:blipFill>
          <a:blip r:embed="rId3"/>
          <a:stretch>
            <a:fillRect/>
          </a:stretch>
        </p:blipFill>
        <p:spPr>
          <a:xfrm>
            <a:off x="1621971" y="1318138"/>
            <a:ext cx="9057574" cy="5423588"/>
          </a:xfrm>
          <a:prstGeom prst="rect">
            <a:avLst/>
          </a:prstGeom>
        </p:spPr>
      </p:pic>
    </p:spTree>
    <p:extLst>
      <p:ext uri="{BB962C8B-B14F-4D97-AF65-F5344CB8AC3E}">
        <p14:creationId xmlns:p14="http://schemas.microsoft.com/office/powerpoint/2010/main" val="232499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681161"/>
            <a:ext cx="10515600" cy="8754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CCAFS LC-40 and nearest city</a:t>
            </a:r>
          </a:p>
          <a:p>
            <a:endParaRPr lang="en-US" dirty="0">
              <a:solidFill>
                <a:srgbClr val="0B49CB"/>
              </a:solidFill>
              <a:latin typeface="Abadi"/>
            </a:endParaRPr>
          </a:p>
        </p:txBody>
      </p:sp>
      <p:pic>
        <p:nvPicPr>
          <p:cNvPr id="4" name="Image 3">
            <a:extLst>
              <a:ext uri="{FF2B5EF4-FFF2-40B4-BE49-F238E27FC236}">
                <a16:creationId xmlns:a16="http://schemas.microsoft.com/office/drawing/2014/main" id="{A4F6C0FF-7809-AC34-D01B-3817F466AD4B}"/>
              </a:ext>
            </a:extLst>
          </p:cNvPr>
          <p:cNvPicPr>
            <a:picLocks noChangeAspect="1"/>
          </p:cNvPicPr>
          <p:nvPr/>
        </p:nvPicPr>
        <p:blipFill>
          <a:blip r:embed="rId3"/>
          <a:srcRect/>
          <a:stretch/>
        </p:blipFill>
        <p:spPr>
          <a:xfrm>
            <a:off x="1684007" y="1338139"/>
            <a:ext cx="8933501" cy="5383585"/>
          </a:xfrm>
          <a:prstGeom prst="rect">
            <a:avLst/>
          </a:prstGeom>
        </p:spPr>
      </p:pic>
    </p:spTree>
    <p:extLst>
      <p:ext uri="{BB962C8B-B14F-4D97-AF65-F5344CB8AC3E}">
        <p14:creationId xmlns:p14="http://schemas.microsoft.com/office/powerpoint/2010/main" val="238116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741714"/>
            <a:ext cx="10199160" cy="36957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This project aims to predict if the Falcon 9 first stage will land successfully depending on different parameters such as launch site, payload mass, etc.</a:t>
            </a:r>
          </a:p>
        </p:txBody>
      </p:sp>
    </p:spTree>
    <p:extLst>
      <p:ext uri="{BB962C8B-B14F-4D97-AF65-F5344CB8AC3E}">
        <p14:creationId xmlns:p14="http://schemas.microsoft.com/office/powerpoint/2010/main" val="2560061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681161"/>
            <a:ext cx="10515600" cy="8754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CCAFS LC-40 and nearest highway</a:t>
            </a:r>
          </a:p>
          <a:p>
            <a:endParaRPr lang="en-US" dirty="0">
              <a:solidFill>
                <a:srgbClr val="0B49CB"/>
              </a:solidFill>
              <a:latin typeface="Abadi"/>
            </a:endParaRPr>
          </a:p>
        </p:txBody>
      </p:sp>
      <p:pic>
        <p:nvPicPr>
          <p:cNvPr id="4" name="Image 3">
            <a:extLst>
              <a:ext uri="{FF2B5EF4-FFF2-40B4-BE49-F238E27FC236}">
                <a16:creationId xmlns:a16="http://schemas.microsoft.com/office/drawing/2014/main" id="{A4F6C0FF-7809-AC34-D01B-3817F466AD4B}"/>
              </a:ext>
            </a:extLst>
          </p:cNvPr>
          <p:cNvPicPr>
            <a:picLocks noChangeAspect="1"/>
          </p:cNvPicPr>
          <p:nvPr/>
        </p:nvPicPr>
        <p:blipFill>
          <a:blip r:embed="rId3"/>
          <a:srcRect/>
          <a:stretch/>
        </p:blipFill>
        <p:spPr>
          <a:xfrm>
            <a:off x="1684007" y="1318138"/>
            <a:ext cx="8933501" cy="5423588"/>
          </a:xfrm>
          <a:prstGeom prst="rect">
            <a:avLst/>
          </a:prstGeom>
        </p:spPr>
      </p:pic>
    </p:spTree>
    <p:extLst>
      <p:ext uri="{BB962C8B-B14F-4D97-AF65-F5344CB8AC3E}">
        <p14:creationId xmlns:p14="http://schemas.microsoft.com/office/powerpoint/2010/main" val="3147731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838200" y="681161"/>
            <a:ext cx="10515600" cy="8754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CCAFS LC-40 and nearest railway</a:t>
            </a:r>
          </a:p>
          <a:p>
            <a:endParaRPr lang="en-US" dirty="0">
              <a:solidFill>
                <a:srgbClr val="0B49CB"/>
              </a:solidFill>
              <a:latin typeface="Abadi"/>
            </a:endParaRPr>
          </a:p>
        </p:txBody>
      </p:sp>
      <p:pic>
        <p:nvPicPr>
          <p:cNvPr id="4" name="Image 3">
            <a:extLst>
              <a:ext uri="{FF2B5EF4-FFF2-40B4-BE49-F238E27FC236}">
                <a16:creationId xmlns:a16="http://schemas.microsoft.com/office/drawing/2014/main" id="{A4F6C0FF-7809-AC34-D01B-3817F466AD4B}"/>
              </a:ext>
            </a:extLst>
          </p:cNvPr>
          <p:cNvPicPr>
            <a:picLocks noChangeAspect="1"/>
          </p:cNvPicPr>
          <p:nvPr/>
        </p:nvPicPr>
        <p:blipFill>
          <a:blip r:embed="rId3"/>
          <a:srcRect/>
          <a:stretch/>
        </p:blipFill>
        <p:spPr>
          <a:xfrm>
            <a:off x="1652264" y="1318138"/>
            <a:ext cx="8996988" cy="5423588"/>
          </a:xfrm>
          <a:prstGeom prst="rect">
            <a:avLst/>
          </a:prstGeom>
        </p:spPr>
      </p:pic>
    </p:spTree>
    <p:extLst>
      <p:ext uri="{BB962C8B-B14F-4D97-AF65-F5344CB8AC3E}">
        <p14:creationId xmlns:p14="http://schemas.microsoft.com/office/powerpoint/2010/main" val="38809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64750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of all sites</a:t>
            </a:r>
          </a:p>
        </p:txBody>
      </p:sp>
      <p:pic>
        <p:nvPicPr>
          <p:cNvPr id="7" name="Image 6">
            <a:extLst>
              <a:ext uri="{FF2B5EF4-FFF2-40B4-BE49-F238E27FC236}">
                <a16:creationId xmlns:a16="http://schemas.microsoft.com/office/drawing/2014/main" id="{726B1B38-0B99-5B6E-0A6A-76E691827225}"/>
              </a:ext>
            </a:extLst>
          </p:cNvPr>
          <p:cNvPicPr>
            <a:picLocks noChangeAspect="1"/>
          </p:cNvPicPr>
          <p:nvPr/>
        </p:nvPicPr>
        <p:blipFill>
          <a:blip r:embed="rId3"/>
          <a:stretch>
            <a:fillRect/>
          </a:stretch>
        </p:blipFill>
        <p:spPr>
          <a:xfrm>
            <a:off x="0" y="1628289"/>
            <a:ext cx="12192000" cy="4232793"/>
          </a:xfrm>
          <a:prstGeom prst="rect">
            <a:avLst/>
          </a:prstGeom>
        </p:spPr>
      </p:pic>
    </p:spTree>
    <p:extLst>
      <p:ext uri="{BB962C8B-B14F-4D97-AF65-F5344CB8AC3E}">
        <p14:creationId xmlns:p14="http://schemas.microsoft.com/office/powerpoint/2010/main" val="70013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rate</a:t>
            </a:r>
          </a:p>
        </p:txBody>
      </p:sp>
      <p:pic>
        <p:nvPicPr>
          <p:cNvPr id="4" name="Image 3">
            <a:extLst>
              <a:ext uri="{FF2B5EF4-FFF2-40B4-BE49-F238E27FC236}">
                <a16:creationId xmlns:a16="http://schemas.microsoft.com/office/drawing/2014/main" id="{D14254B1-88DB-7EE9-7EA1-087D1D9C0E92}"/>
              </a:ext>
            </a:extLst>
          </p:cNvPr>
          <p:cNvPicPr>
            <a:picLocks noChangeAspect="1"/>
          </p:cNvPicPr>
          <p:nvPr/>
        </p:nvPicPr>
        <p:blipFill>
          <a:blip r:embed="rId3"/>
          <a:stretch>
            <a:fillRect/>
          </a:stretch>
        </p:blipFill>
        <p:spPr>
          <a:xfrm>
            <a:off x="0" y="1598317"/>
            <a:ext cx="12192000" cy="4295494"/>
          </a:xfrm>
          <a:prstGeom prst="rect">
            <a:avLst/>
          </a:prstGeom>
        </p:spPr>
      </p:pic>
    </p:spTree>
    <p:extLst>
      <p:ext uri="{BB962C8B-B14F-4D97-AF65-F5344CB8AC3E}">
        <p14:creationId xmlns:p14="http://schemas.microsoft.com/office/powerpoint/2010/main" val="1866160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Correlation between payload and success for all sites</a:t>
            </a:r>
          </a:p>
        </p:txBody>
      </p:sp>
      <p:pic>
        <p:nvPicPr>
          <p:cNvPr id="7" name="Image 6">
            <a:extLst>
              <a:ext uri="{FF2B5EF4-FFF2-40B4-BE49-F238E27FC236}">
                <a16:creationId xmlns:a16="http://schemas.microsoft.com/office/drawing/2014/main" id="{7BF1B40C-AAC4-028D-45A7-0096828EF48B}"/>
              </a:ext>
            </a:extLst>
          </p:cNvPr>
          <p:cNvPicPr>
            <a:picLocks noChangeAspect="1"/>
          </p:cNvPicPr>
          <p:nvPr/>
        </p:nvPicPr>
        <p:blipFill>
          <a:blip r:embed="rId3"/>
          <a:stretch>
            <a:fillRect/>
          </a:stretch>
        </p:blipFill>
        <p:spPr>
          <a:xfrm>
            <a:off x="0" y="1630339"/>
            <a:ext cx="12192000" cy="3106079"/>
          </a:xfrm>
          <a:prstGeom prst="rect">
            <a:avLst/>
          </a:prstGeom>
        </p:spPr>
      </p:pic>
      <p:sp>
        <p:nvSpPr>
          <p:cNvPr id="8" name="Content Placeholder 4">
            <a:extLst>
              <a:ext uri="{FF2B5EF4-FFF2-40B4-BE49-F238E27FC236}">
                <a16:creationId xmlns:a16="http://schemas.microsoft.com/office/drawing/2014/main" id="{5366E352-A2C4-7659-FE16-FED9F199E2B8}"/>
              </a:ext>
            </a:extLst>
          </p:cNvPr>
          <p:cNvSpPr txBox="1">
            <a:spLocks/>
          </p:cNvSpPr>
          <p:nvPr/>
        </p:nvSpPr>
        <p:spPr>
          <a:xfrm>
            <a:off x="592965" y="4989495"/>
            <a:ext cx="10692646" cy="61664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a:rPr>
              <a:t>Different payload ranges and launch record dashboards are detailed in the Appendix.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36715"/>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All the models give the same accuracy result of 83.33%.</a:t>
            </a:r>
          </a:p>
          <a:p>
            <a:pPr>
              <a:lnSpc>
                <a:spcPct val="100000"/>
              </a:lnSpc>
              <a:spcBef>
                <a:spcPts val="1400"/>
              </a:spcBef>
            </a:pPr>
            <a:r>
              <a:rPr lang="en-US" sz="2200" dirty="0">
                <a:solidFill>
                  <a:schemeClr val="accent3">
                    <a:lumMod val="25000"/>
                  </a:schemeClr>
                </a:solidFill>
                <a:latin typeface="Abadi"/>
              </a:rPr>
              <a:t>We can use the Decision Tree or any other algorithms as all the algorithms are giving the same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170" name="Picture 2">
            <a:extLst>
              <a:ext uri="{FF2B5EF4-FFF2-40B4-BE49-F238E27FC236}">
                <a16:creationId xmlns:a16="http://schemas.microsoft.com/office/drawing/2014/main" id="{508DE784-C192-E3E3-855D-6B972DB94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1953" y="1383818"/>
            <a:ext cx="5573003" cy="381158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50A12073-DA2F-7574-FD0A-1DA709862A1E}"/>
              </a:ext>
            </a:extLst>
          </p:cNvPr>
          <p:cNvPicPr>
            <a:picLocks noChangeAspect="1"/>
          </p:cNvPicPr>
          <p:nvPr/>
        </p:nvPicPr>
        <p:blipFill>
          <a:blip r:embed="rId4"/>
          <a:stretch>
            <a:fillRect/>
          </a:stretch>
        </p:blipFill>
        <p:spPr>
          <a:xfrm>
            <a:off x="770011" y="5411327"/>
            <a:ext cx="8668960" cy="800212"/>
          </a:xfrm>
          <a:prstGeom prst="rect">
            <a:avLst/>
          </a:prstGeom>
        </p:spPr>
      </p:pic>
    </p:spTree>
    <p:extLst>
      <p:ext uri="{BB962C8B-B14F-4D97-AF65-F5344CB8AC3E}">
        <p14:creationId xmlns:p14="http://schemas.microsoft.com/office/powerpoint/2010/main" val="2459446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482" name="Picture 2">
            <a:extLst>
              <a:ext uri="{FF2B5EF4-FFF2-40B4-BE49-F238E27FC236}">
                <a16:creationId xmlns:a16="http://schemas.microsoft.com/office/drawing/2014/main" id="{D54D0C7B-685A-09B7-0C2D-64A8A7BED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8991" y="1823879"/>
            <a:ext cx="4933387" cy="3809671"/>
          </a:xfrm>
          <a:prstGeom prst="rect">
            <a:avLst/>
          </a:prstGeom>
          <a:noFill/>
          <a:extLst>
            <a:ext uri="{909E8E84-426E-40DD-AFC4-6F175D3DCCD1}">
              <a14:hiddenFill xmlns:a14="http://schemas.microsoft.com/office/drawing/2010/main">
                <a:solidFill>
                  <a:srgbClr val="FFFFFF"/>
                </a:solidFill>
              </a14:hiddenFill>
            </a:ext>
          </a:extLst>
        </p:spPr>
      </p:pic>
      <p:sp>
        <p:nvSpPr>
          <p:cNvPr id="2" name="ZoneTexte 1">
            <a:extLst>
              <a:ext uri="{FF2B5EF4-FFF2-40B4-BE49-F238E27FC236}">
                <a16:creationId xmlns:a16="http://schemas.microsoft.com/office/drawing/2014/main" id="{46155114-C438-D3B3-292D-998B636E82B9}"/>
              </a:ext>
            </a:extLst>
          </p:cNvPr>
          <p:cNvSpPr txBox="1"/>
          <p:nvPr/>
        </p:nvSpPr>
        <p:spPr>
          <a:xfrm>
            <a:off x="1015350" y="2298885"/>
            <a:ext cx="4248303" cy="2123658"/>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The model correctly predicted all the landed rockets. It still has some erroneous predictions of the rockets that did not land with giving 3 false positive results.</a:t>
            </a:r>
          </a:p>
        </p:txBody>
      </p:sp>
    </p:spTree>
    <p:extLst>
      <p:ext uri="{BB962C8B-B14F-4D97-AF65-F5344CB8AC3E}">
        <p14:creationId xmlns:p14="http://schemas.microsoft.com/office/powerpoint/2010/main" val="3645034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866818" cy="4351338"/>
          </a:xfrm>
          <a:prstGeom prst="rect">
            <a:avLst/>
          </a:prstGeom>
        </p:spPr>
        <p:txBody>
          <a:bodyPr>
            <a:normAutofit/>
          </a:bodyPr>
          <a:lstStyle/>
          <a:p>
            <a:pPr>
              <a:spcBef>
                <a:spcPts val="1400"/>
              </a:spcBef>
            </a:pPr>
            <a:r>
              <a:rPr lang="en-US" sz="2200" dirty="0">
                <a:solidFill>
                  <a:schemeClr val="accent3">
                    <a:lumMod val="25000"/>
                  </a:schemeClr>
                </a:solidFill>
                <a:latin typeface="Abadi" panose="020B0604020104020204" pitchFamily="34" charset="0"/>
              </a:rPr>
              <a:t>This project aims to predict if the Falcon 9 first stage will land successfully depending on different parameters such as launch site, payload mass, etc.</a:t>
            </a:r>
          </a:p>
          <a:p>
            <a:pPr>
              <a:lnSpc>
                <a:spcPct val="100000"/>
              </a:lnSpc>
              <a:spcBef>
                <a:spcPts val="1400"/>
              </a:spcBef>
            </a:pPr>
            <a:r>
              <a:rPr lang="en-US" sz="2200" dirty="0">
                <a:solidFill>
                  <a:schemeClr val="accent3">
                    <a:lumMod val="25000"/>
                  </a:schemeClr>
                </a:solidFill>
                <a:latin typeface="Abadi" panose="020B0604020104020204" pitchFamily="34" charset="0"/>
              </a:rPr>
              <a:t>Since 2013, Success rate kept increasing which means that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landing technology is becoming more reliable through time. </a:t>
            </a:r>
          </a:p>
          <a:p>
            <a:pPr>
              <a:lnSpc>
                <a:spcPct val="100000"/>
              </a:lnSpc>
              <a:spcBef>
                <a:spcPts val="1400"/>
              </a:spcBef>
            </a:pPr>
            <a:r>
              <a:rPr lang="en-US" sz="2200" dirty="0">
                <a:solidFill>
                  <a:schemeClr val="accent3">
                    <a:lumMod val="25000"/>
                  </a:schemeClr>
                </a:solidFill>
                <a:latin typeface="Abadi" panose="020B0604020104020204" pitchFamily="34" charset="0"/>
              </a:rPr>
              <a:t>Heavy payloads (greater than 10000 kg) have more change to succeed. As VAB SLC-4E never launched a rocket with a payload greater than 10000 kg, it is better to focus on the other launch sites especially KSC LC39-A which has the highest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Four classification models were used to predict the landing success depending on different parameters. All of them have an acceptable accuracy so they can be reliable to predict the success of a landing.</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ZoneTexte 6">
            <a:extLst>
              <a:ext uri="{FF2B5EF4-FFF2-40B4-BE49-F238E27FC236}">
                <a16:creationId xmlns:a16="http://schemas.microsoft.com/office/drawing/2014/main" id="{4FDBC4FA-FFC4-1F03-464F-E296B19E3F12}"/>
              </a:ext>
            </a:extLst>
          </p:cNvPr>
          <p:cNvSpPr txBox="1"/>
          <p:nvPr/>
        </p:nvSpPr>
        <p:spPr>
          <a:xfrm>
            <a:off x="734028" y="1237056"/>
            <a:ext cx="10826601" cy="430887"/>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Success rate of the 4 launch sites</a:t>
            </a:r>
          </a:p>
        </p:txBody>
      </p:sp>
      <p:pic>
        <p:nvPicPr>
          <p:cNvPr id="8" name="Image 7">
            <a:extLst>
              <a:ext uri="{FF2B5EF4-FFF2-40B4-BE49-F238E27FC236}">
                <a16:creationId xmlns:a16="http://schemas.microsoft.com/office/drawing/2014/main" id="{56C1C33D-1B0A-54CC-63D3-0A8DF2ED21C7}"/>
              </a:ext>
            </a:extLst>
          </p:cNvPr>
          <p:cNvPicPr>
            <a:picLocks noChangeAspect="1"/>
          </p:cNvPicPr>
          <p:nvPr/>
        </p:nvPicPr>
        <p:blipFill>
          <a:blip r:embed="rId4"/>
          <a:stretch>
            <a:fillRect/>
          </a:stretch>
        </p:blipFill>
        <p:spPr>
          <a:xfrm>
            <a:off x="1483801" y="1609727"/>
            <a:ext cx="4304874" cy="2439759"/>
          </a:xfrm>
          <a:prstGeom prst="rect">
            <a:avLst/>
          </a:prstGeom>
          <a:ln>
            <a:solidFill>
              <a:schemeClr val="accent1"/>
            </a:solidFill>
          </a:ln>
        </p:spPr>
      </p:pic>
      <p:pic>
        <p:nvPicPr>
          <p:cNvPr id="10" name="Image 9">
            <a:extLst>
              <a:ext uri="{FF2B5EF4-FFF2-40B4-BE49-F238E27FC236}">
                <a16:creationId xmlns:a16="http://schemas.microsoft.com/office/drawing/2014/main" id="{A20BABDC-6ED3-300D-49E9-EB6FD436B5D6}"/>
              </a:ext>
            </a:extLst>
          </p:cNvPr>
          <p:cNvPicPr>
            <a:picLocks noChangeAspect="1"/>
          </p:cNvPicPr>
          <p:nvPr/>
        </p:nvPicPr>
        <p:blipFill>
          <a:blip r:embed="rId5"/>
          <a:stretch>
            <a:fillRect/>
          </a:stretch>
        </p:blipFill>
        <p:spPr>
          <a:xfrm>
            <a:off x="5788675" y="1609727"/>
            <a:ext cx="4135036" cy="2424516"/>
          </a:xfrm>
          <a:prstGeom prst="rect">
            <a:avLst/>
          </a:prstGeom>
          <a:ln>
            <a:solidFill>
              <a:schemeClr val="accent1"/>
            </a:solidFill>
          </a:ln>
        </p:spPr>
      </p:pic>
      <p:pic>
        <p:nvPicPr>
          <p:cNvPr id="13" name="Image 12">
            <a:extLst>
              <a:ext uri="{FF2B5EF4-FFF2-40B4-BE49-F238E27FC236}">
                <a16:creationId xmlns:a16="http://schemas.microsoft.com/office/drawing/2014/main" id="{2C48A98F-F362-4EAB-E3A4-EDBB0FAF764E}"/>
              </a:ext>
            </a:extLst>
          </p:cNvPr>
          <p:cNvPicPr>
            <a:picLocks noChangeAspect="1"/>
          </p:cNvPicPr>
          <p:nvPr/>
        </p:nvPicPr>
        <p:blipFill>
          <a:blip r:embed="rId6"/>
          <a:stretch>
            <a:fillRect/>
          </a:stretch>
        </p:blipFill>
        <p:spPr>
          <a:xfrm>
            <a:off x="1483801" y="4049485"/>
            <a:ext cx="4304874" cy="2728196"/>
          </a:xfrm>
          <a:prstGeom prst="rect">
            <a:avLst/>
          </a:prstGeom>
          <a:ln>
            <a:solidFill>
              <a:schemeClr val="accent1"/>
            </a:solidFill>
          </a:ln>
        </p:spPr>
      </p:pic>
      <p:pic>
        <p:nvPicPr>
          <p:cNvPr id="15" name="Image 14">
            <a:extLst>
              <a:ext uri="{FF2B5EF4-FFF2-40B4-BE49-F238E27FC236}">
                <a16:creationId xmlns:a16="http://schemas.microsoft.com/office/drawing/2014/main" id="{AAB775B9-01A4-437C-0B3F-FC3B98B7D0E1}"/>
              </a:ext>
            </a:extLst>
          </p:cNvPr>
          <p:cNvPicPr>
            <a:picLocks noChangeAspect="1"/>
          </p:cNvPicPr>
          <p:nvPr/>
        </p:nvPicPr>
        <p:blipFill>
          <a:blip r:embed="rId7"/>
          <a:stretch>
            <a:fillRect/>
          </a:stretch>
        </p:blipFill>
        <p:spPr>
          <a:xfrm>
            <a:off x="5788676" y="4049485"/>
            <a:ext cx="4135036" cy="2728196"/>
          </a:xfrm>
          <a:prstGeom prst="rect">
            <a:avLst/>
          </a:prstGeom>
          <a:ln>
            <a:solidFill>
              <a:schemeClr val="accent1"/>
            </a:solidFill>
          </a:ln>
        </p:spPr>
      </p:pic>
    </p:spTree>
    <p:extLst>
      <p:ext uri="{BB962C8B-B14F-4D97-AF65-F5344CB8AC3E}">
        <p14:creationId xmlns:p14="http://schemas.microsoft.com/office/powerpoint/2010/main" val="26147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 2">
            <a:extLst>
              <a:ext uri="{FF2B5EF4-FFF2-40B4-BE49-F238E27FC236}">
                <a16:creationId xmlns:a16="http://schemas.microsoft.com/office/drawing/2014/main" id="{91ED6FDE-77F5-96B6-CEE0-677F1C5784AF}"/>
              </a:ext>
            </a:extLst>
          </p:cNvPr>
          <p:cNvPicPr>
            <a:picLocks noChangeAspect="1"/>
          </p:cNvPicPr>
          <p:nvPr/>
        </p:nvPicPr>
        <p:blipFill>
          <a:blip r:embed="rId4"/>
          <a:stretch>
            <a:fillRect/>
          </a:stretch>
        </p:blipFill>
        <p:spPr>
          <a:xfrm>
            <a:off x="800100" y="1677494"/>
            <a:ext cx="10591800" cy="5065402"/>
          </a:xfrm>
          <a:prstGeom prst="rect">
            <a:avLst/>
          </a:prstGeom>
        </p:spPr>
      </p:pic>
      <p:sp>
        <p:nvSpPr>
          <p:cNvPr id="7" name="ZoneTexte 6">
            <a:extLst>
              <a:ext uri="{FF2B5EF4-FFF2-40B4-BE49-F238E27FC236}">
                <a16:creationId xmlns:a16="http://schemas.microsoft.com/office/drawing/2014/main" id="{4FDBC4FA-FFC4-1F03-464F-E296B19E3F12}"/>
              </a:ext>
            </a:extLst>
          </p:cNvPr>
          <p:cNvSpPr txBox="1"/>
          <p:nvPr/>
        </p:nvSpPr>
        <p:spPr>
          <a:xfrm>
            <a:off x="734028" y="1237056"/>
            <a:ext cx="10826601" cy="430887"/>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Total success and correlation for payload between 2000 and 6000 kg</a:t>
            </a:r>
          </a:p>
        </p:txBody>
      </p:sp>
    </p:spTree>
    <p:extLst>
      <p:ext uri="{BB962C8B-B14F-4D97-AF65-F5344CB8AC3E}">
        <p14:creationId xmlns:p14="http://schemas.microsoft.com/office/powerpoint/2010/main" val="341000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3" name="Image 2">
            <a:extLst>
              <a:ext uri="{FF2B5EF4-FFF2-40B4-BE49-F238E27FC236}">
                <a16:creationId xmlns:a16="http://schemas.microsoft.com/office/drawing/2014/main" id="{91ED6FDE-77F5-96B6-CEE0-677F1C5784AF}"/>
              </a:ext>
            </a:extLst>
          </p:cNvPr>
          <p:cNvPicPr>
            <a:picLocks noChangeAspect="1"/>
          </p:cNvPicPr>
          <p:nvPr/>
        </p:nvPicPr>
        <p:blipFill>
          <a:blip r:embed="rId4"/>
          <a:srcRect/>
          <a:stretch/>
        </p:blipFill>
        <p:spPr>
          <a:xfrm>
            <a:off x="802877" y="1677494"/>
            <a:ext cx="10586246" cy="5065402"/>
          </a:xfrm>
          <a:prstGeom prst="rect">
            <a:avLst/>
          </a:prstGeom>
        </p:spPr>
      </p:pic>
      <p:sp>
        <p:nvSpPr>
          <p:cNvPr id="7" name="ZoneTexte 6">
            <a:extLst>
              <a:ext uri="{FF2B5EF4-FFF2-40B4-BE49-F238E27FC236}">
                <a16:creationId xmlns:a16="http://schemas.microsoft.com/office/drawing/2014/main" id="{4FDBC4FA-FFC4-1F03-464F-E296B19E3F12}"/>
              </a:ext>
            </a:extLst>
          </p:cNvPr>
          <p:cNvSpPr txBox="1"/>
          <p:nvPr/>
        </p:nvSpPr>
        <p:spPr>
          <a:xfrm>
            <a:off x="734028" y="1237056"/>
            <a:ext cx="10826601" cy="430887"/>
          </a:xfrm>
          <a:prstGeom prst="rect">
            <a:avLst/>
          </a:prstGeom>
          <a:noFill/>
        </p:spPr>
        <p:txBody>
          <a:bodyPr wrap="square">
            <a:spAutoFit/>
          </a:bodyPr>
          <a:lstStyle/>
          <a:p>
            <a:pPr marL="285750" indent="-285750">
              <a:buFont typeface="Arial" panose="020B0604020202020204" pitchFamily="34" charset="0"/>
              <a:buChar char="•"/>
            </a:pPr>
            <a:r>
              <a:rPr lang="en-US" sz="2200" dirty="0">
                <a:solidFill>
                  <a:schemeClr val="accent3">
                    <a:lumMod val="25000"/>
                  </a:schemeClr>
                </a:solidFill>
                <a:latin typeface="Abadi" panose="020B0604020104020204" pitchFamily="34" charset="0"/>
              </a:rPr>
              <a:t>Success and correlation for payload </a:t>
            </a:r>
            <a:r>
              <a:rPr lang="en-US" sz="2200" dirty="0" err="1">
                <a:solidFill>
                  <a:schemeClr val="accent3">
                    <a:lumMod val="25000"/>
                  </a:schemeClr>
                </a:solidFill>
                <a:latin typeface="Abadi" panose="020B0604020104020204" pitchFamily="34" charset="0"/>
              </a:rPr>
              <a:t>greated</a:t>
            </a:r>
            <a:r>
              <a:rPr lang="en-US" sz="2200" dirty="0">
                <a:solidFill>
                  <a:schemeClr val="accent3">
                    <a:lumMod val="25000"/>
                  </a:schemeClr>
                </a:solidFill>
                <a:latin typeface="Abadi" panose="020B0604020104020204" pitchFamily="34" charset="0"/>
              </a:rPr>
              <a:t> than 4000 kg for CCAFS LC40</a:t>
            </a:r>
          </a:p>
        </p:txBody>
      </p:sp>
    </p:spTree>
    <p:extLst>
      <p:ext uri="{BB962C8B-B14F-4D97-AF65-F5344CB8AC3E}">
        <p14:creationId xmlns:p14="http://schemas.microsoft.com/office/powerpoint/2010/main" val="3287615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and parse the SpaceX launch data using the GET request</a:t>
            </a:r>
          </a:p>
          <a:p>
            <a:pPr>
              <a:lnSpc>
                <a:spcPct val="100000"/>
              </a:lnSpc>
              <a:spcBef>
                <a:spcPts val="1400"/>
              </a:spcBef>
            </a:pPr>
            <a:r>
              <a:rPr lang="en-US" sz="2200" dirty="0">
                <a:solidFill>
                  <a:schemeClr val="accent3">
                    <a:lumMod val="25000"/>
                  </a:schemeClr>
                </a:solidFill>
                <a:latin typeface="Abadi" panose="020B0604020104020204" pitchFamily="34" charset="0"/>
              </a:rPr>
              <a:t>Filter the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to only include Falcon 9 launches</a:t>
            </a:r>
          </a:p>
          <a:p>
            <a:pPr>
              <a:lnSpc>
                <a:spcPct val="100000"/>
              </a:lnSpc>
              <a:spcBef>
                <a:spcPts val="1400"/>
              </a:spcBef>
            </a:pPr>
            <a:r>
              <a:rPr lang="en-US" sz="2200" dirty="0">
                <a:solidFill>
                  <a:schemeClr val="accent3">
                    <a:lumMod val="25000"/>
                  </a:schemeClr>
                </a:solidFill>
                <a:latin typeface="Abadi" panose="020B0604020104020204" pitchFamily="34" charset="0"/>
              </a:rPr>
              <a:t>Clean the data</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Methodology</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2682" y="1898197"/>
            <a:ext cx="4640263" cy="162877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and parse the SpaceX launch data using the GET request</a:t>
            </a:r>
          </a:p>
          <a:p>
            <a:pPr>
              <a:lnSpc>
                <a:spcPct val="100000"/>
              </a:lnSpc>
              <a:spcBef>
                <a:spcPts val="1400"/>
              </a:spcBef>
            </a:pPr>
            <a:r>
              <a:rPr lang="en-US" sz="2200" dirty="0">
                <a:solidFill>
                  <a:schemeClr val="accent3">
                    <a:lumMod val="25000"/>
                  </a:schemeClr>
                </a:solidFill>
                <a:latin typeface="Abadi" panose="020B0604020104020204" pitchFamily="34" charset="0"/>
              </a:rPr>
              <a:t>Convert the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result into a pandas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ZoneTexte 7">
            <a:extLst>
              <a:ext uri="{FF2B5EF4-FFF2-40B4-BE49-F238E27FC236}">
                <a16:creationId xmlns:a16="http://schemas.microsoft.com/office/drawing/2014/main" id="{1D91A3A7-74A5-C1AD-FAE5-7CD903A10A5A}"/>
              </a:ext>
            </a:extLst>
          </p:cNvPr>
          <p:cNvSpPr txBox="1"/>
          <p:nvPr/>
        </p:nvSpPr>
        <p:spPr>
          <a:xfrm>
            <a:off x="3164758" y="5794740"/>
            <a:ext cx="6096000" cy="461665"/>
          </a:xfrm>
          <a:prstGeom prst="rect">
            <a:avLst/>
          </a:prstGeom>
          <a:noFill/>
        </p:spPr>
        <p:txBody>
          <a:bodyPr wrap="square">
            <a:spAutoFit/>
          </a:bodyPr>
          <a:lstStyle/>
          <a:p>
            <a:r>
              <a:rPr lang="en-US" sz="2400" dirty="0">
                <a:hlinkClick r:id="rId3"/>
              </a:rPr>
              <a:t>Data Collection – SpaceX API</a:t>
            </a:r>
            <a:endParaRPr lang="en-US" sz="2400" dirty="0"/>
          </a:p>
        </p:txBody>
      </p:sp>
      <p:sp>
        <p:nvSpPr>
          <p:cNvPr id="9" name="ZoneTexte 8">
            <a:extLst>
              <a:ext uri="{FF2B5EF4-FFF2-40B4-BE49-F238E27FC236}">
                <a16:creationId xmlns:a16="http://schemas.microsoft.com/office/drawing/2014/main" id="{AEB08976-E20D-77CD-FB1D-332EF11193DC}"/>
              </a:ext>
            </a:extLst>
          </p:cNvPr>
          <p:cNvSpPr txBox="1"/>
          <p:nvPr/>
        </p:nvSpPr>
        <p:spPr>
          <a:xfrm>
            <a:off x="832682" y="5794740"/>
            <a:ext cx="2991417" cy="461665"/>
          </a:xfrm>
          <a:prstGeom prst="rect">
            <a:avLst/>
          </a:prstGeom>
          <a:noFill/>
        </p:spPr>
        <p:txBody>
          <a:bodyPr wrap="square" rtlCol="0">
            <a:spAutoFit/>
          </a:bodyPr>
          <a:lstStyle/>
          <a:p>
            <a:r>
              <a:rPr lang="en-US" sz="2400" dirty="0"/>
              <a:t>For more details:</a:t>
            </a:r>
          </a:p>
        </p:txBody>
      </p:sp>
      <p:grpSp>
        <p:nvGrpSpPr>
          <p:cNvPr id="14" name="Groupe 13">
            <a:extLst>
              <a:ext uri="{FF2B5EF4-FFF2-40B4-BE49-F238E27FC236}">
                <a16:creationId xmlns:a16="http://schemas.microsoft.com/office/drawing/2014/main" id="{FC9973C6-F059-4C6D-0219-69C174A25C03}"/>
              </a:ext>
            </a:extLst>
          </p:cNvPr>
          <p:cNvGrpSpPr/>
          <p:nvPr/>
        </p:nvGrpSpPr>
        <p:grpSpPr>
          <a:xfrm>
            <a:off x="5910262" y="1792288"/>
            <a:ext cx="5791880" cy="3746476"/>
            <a:chOff x="5910262" y="1792288"/>
            <a:chExt cx="5791880" cy="3746476"/>
          </a:xfrm>
        </p:grpSpPr>
        <p:pic>
          <p:nvPicPr>
            <p:cNvPr id="11" name="Image 10">
              <a:extLst>
                <a:ext uri="{FF2B5EF4-FFF2-40B4-BE49-F238E27FC236}">
                  <a16:creationId xmlns:a16="http://schemas.microsoft.com/office/drawing/2014/main" id="{E7DD1D24-22CE-5CBE-73F2-51078BB7F14D}"/>
                </a:ext>
              </a:extLst>
            </p:cNvPr>
            <p:cNvPicPr>
              <a:picLocks noChangeAspect="1"/>
            </p:cNvPicPr>
            <p:nvPr/>
          </p:nvPicPr>
          <p:blipFill>
            <a:blip r:embed="rId4"/>
            <a:stretch>
              <a:fillRect/>
            </a:stretch>
          </p:blipFill>
          <p:spPr>
            <a:xfrm>
              <a:off x="5910262" y="1792288"/>
              <a:ext cx="5791880" cy="800212"/>
            </a:xfrm>
            <a:prstGeom prst="rect">
              <a:avLst/>
            </a:prstGeom>
            <a:ln>
              <a:solidFill>
                <a:srgbClr val="0948CB"/>
              </a:solidFill>
            </a:ln>
          </p:spPr>
        </p:pic>
        <p:pic>
          <p:nvPicPr>
            <p:cNvPr id="13" name="Image 12">
              <a:extLst>
                <a:ext uri="{FF2B5EF4-FFF2-40B4-BE49-F238E27FC236}">
                  <a16:creationId xmlns:a16="http://schemas.microsoft.com/office/drawing/2014/main" id="{85822EC5-2D82-22CC-55FC-CFE35E0550AB}"/>
                </a:ext>
              </a:extLst>
            </p:cNvPr>
            <p:cNvPicPr>
              <a:picLocks noChangeAspect="1"/>
            </p:cNvPicPr>
            <p:nvPr/>
          </p:nvPicPr>
          <p:blipFill>
            <a:blip r:embed="rId5"/>
            <a:stretch>
              <a:fillRect/>
            </a:stretch>
          </p:blipFill>
          <p:spPr>
            <a:xfrm>
              <a:off x="5910263" y="2566549"/>
              <a:ext cx="5791879" cy="2972215"/>
            </a:xfrm>
            <a:prstGeom prst="rect">
              <a:avLst/>
            </a:prstGeom>
            <a:ln>
              <a:solidFill>
                <a:srgbClr val="0948CB"/>
              </a:solidFill>
            </a:ln>
          </p:spPr>
        </p:pic>
      </p:grpSp>
    </p:spTree>
    <p:extLst>
      <p:ext uri="{BB962C8B-B14F-4D97-AF65-F5344CB8AC3E}">
        <p14:creationId xmlns:p14="http://schemas.microsoft.com/office/powerpoint/2010/main" val="280316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gn="l"/>
            <a:r>
              <a:rPr lang="en-US" sz="2200" dirty="0">
                <a:solidFill>
                  <a:schemeClr val="accent3">
                    <a:lumMod val="25000"/>
                  </a:schemeClr>
                </a:solidFill>
                <a:latin typeface="Abadi" panose="020B0604020104020204" pitchFamily="34" charset="0"/>
              </a:rPr>
              <a:t>Request the Falcon9 Launch Wiki page from its URL</a:t>
            </a:r>
          </a:p>
          <a:p>
            <a:pPr>
              <a:lnSpc>
                <a:spcPct val="100000"/>
              </a:lnSpc>
              <a:spcBef>
                <a:spcPts val="1400"/>
              </a:spcBef>
            </a:pPr>
            <a:r>
              <a:rPr lang="en-US" sz="2200" dirty="0">
                <a:solidFill>
                  <a:schemeClr val="accent3">
                    <a:lumMod val="25000"/>
                  </a:schemeClr>
                </a:solidFill>
                <a:latin typeface="Abadi" panose="020B0604020104020204" pitchFamily="34" charset="0"/>
              </a:rPr>
              <a:t>Extract all column/variable names from the HTML table header</a:t>
            </a:r>
          </a:p>
          <a:p>
            <a:pPr>
              <a:lnSpc>
                <a:spcPct val="100000"/>
              </a:lnSpc>
              <a:spcBef>
                <a:spcPts val="1400"/>
              </a:spcBef>
            </a:pPr>
            <a:r>
              <a:rPr lang="en-US" sz="2200" dirty="0">
                <a:solidFill>
                  <a:schemeClr val="accent3">
                    <a:lumMod val="25000"/>
                  </a:schemeClr>
                </a:solidFill>
                <a:latin typeface="Abadi" panose="020B0604020104020204" pitchFamily="34" charset="0"/>
              </a:rPr>
              <a:t>Create a data frame by parsing the launch HTML tables</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 6">
            <a:extLst>
              <a:ext uri="{FF2B5EF4-FFF2-40B4-BE49-F238E27FC236}">
                <a16:creationId xmlns:a16="http://schemas.microsoft.com/office/drawing/2014/main" id="{7568A77D-4974-2710-FC9F-AFEED65B09CE}"/>
              </a:ext>
            </a:extLst>
          </p:cNvPr>
          <p:cNvPicPr>
            <a:picLocks noChangeAspect="1"/>
          </p:cNvPicPr>
          <p:nvPr/>
        </p:nvPicPr>
        <p:blipFill>
          <a:blip r:embed="rId3"/>
          <a:stretch>
            <a:fillRect/>
          </a:stretch>
        </p:blipFill>
        <p:spPr>
          <a:xfrm>
            <a:off x="5539717" y="1792288"/>
            <a:ext cx="6163535" cy="2962688"/>
          </a:xfrm>
          <a:prstGeom prst="rect">
            <a:avLst/>
          </a:prstGeom>
          <a:ln>
            <a:solidFill>
              <a:srgbClr val="0948CB"/>
            </a:solidFill>
          </a:ln>
        </p:spPr>
      </p:pic>
      <p:sp>
        <p:nvSpPr>
          <p:cNvPr id="8" name="ZoneTexte 7">
            <a:extLst>
              <a:ext uri="{FF2B5EF4-FFF2-40B4-BE49-F238E27FC236}">
                <a16:creationId xmlns:a16="http://schemas.microsoft.com/office/drawing/2014/main" id="{A1C8F9B7-DB20-40B8-58F7-CC1E72D408D9}"/>
              </a:ext>
            </a:extLst>
          </p:cNvPr>
          <p:cNvSpPr txBox="1"/>
          <p:nvPr/>
        </p:nvSpPr>
        <p:spPr>
          <a:xfrm>
            <a:off x="922411" y="5650040"/>
            <a:ext cx="2991417" cy="461665"/>
          </a:xfrm>
          <a:prstGeom prst="rect">
            <a:avLst/>
          </a:prstGeom>
          <a:noFill/>
        </p:spPr>
        <p:txBody>
          <a:bodyPr wrap="square" rtlCol="0">
            <a:spAutoFit/>
          </a:bodyPr>
          <a:lstStyle/>
          <a:p>
            <a:r>
              <a:rPr lang="en-US" sz="2400" dirty="0"/>
              <a:t>For more details:</a:t>
            </a:r>
          </a:p>
        </p:txBody>
      </p:sp>
      <p:sp>
        <p:nvSpPr>
          <p:cNvPr id="10" name="ZoneTexte 9">
            <a:extLst>
              <a:ext uri="{FF2B5EF4-FFF2-40B4-BE49-F238E27FC236}">
                <a16:creationId xmlns:a16="http://schemas.microsoft.com/office/drawing/2014/main" id="{D1445784-DCB8-09C5-F9B9-847AFB45B450}"/>
              </a:ext>
            </a:extLst>
          </p:cNvPr>
          <p:cNvSpPr txBox="1"/>
          <p:nvPr/>
        </p:nvSpPr>
        <p:spPr>
          <a:xfrm>
            <a:off x="3266300" y="5650041"/>
            <a:ext cx="6096000" cy="461665"/>
          </a:xfrm>
          <a:prstGeom prst="rect">
            <a:avLst/>
          </a:prstGeom>
          <a:noFill/>
        </p:spPr>
        <p:txBody>
          <a:bodyPr wrap="square">
            <a:spAutoFit/>
          </a:bodyPr>
          <a:lstStyle/>
          <a:p>
            <a:r>
              <a:rPr lang="en-US" sz="2400" dirty="0">
                <a:solidFill>
                  <a:srgbClr val="0B49CB"/>
                </a:solidFill>
                <a:latin typeface="Abadi"/>
                <a:hlinkClick r:id="rId4"/>
              </a:rPr>
              <a:t>Data Collection - Scraping</a:t>
            </a:r>
            <a:endParaRPr lang="en-US" sz="2400" dirty="0">
              <a:solidFill>
                <a:srgbClr val="0B49CB"/>
              </a:solidFill>
            </a:endParaRPr>
          </a:p>
        </p:txBody>
      </p:sp>
    </p:spTree>
    <p:extLst>
      <p:ext uri="{BB962C8B-B14F-4D97-AF65-F5344CB8AC3E}">
        <p14:creationId xmlns:p14="http://schemas.microsoft.com/office/powerpoint/2010/main" val="1385553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2396</TotalTime>
  <Words>1814</Words>
  <Application>Microsoft Office PowerPoint</Application>
  <PresentationFormat>Grand écran</PresentationFormat>
  <Paragraphs>232</Paragraphs>
  <Slides>53</Slides>
  <Notes>6</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53</vt:i4>
      </vt:variant>
    </vt:vector>
  </HeadingPairs>
  <TitlesOfParts>
    <vt:vector size="64" baseType="lpstr">
      <vt:lpstr>-apple-system</vt:lpstr>
      <vt:lpstr>Helvetica Neue</vt:lpstr>
      <vt:lpstr>IBM Plex Mono Text</vt:lpstr>
      <vt:lpstr>Abadi</vt:lpstr>
      <vt:lpstr>Arial</vt:lpstr>
      <vt:lpstr>Calibri</vt:lpstr>
      <vt:lpstr>Calibri Light</vt:lpstr>
      <vt:lpstr>IBM Plex Mono SemiBold</vt:lpstr>
      <vt:lpstr>Segoe UI</vt:lpstr>
      <vt:lpstr>Wingdings</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Mohamed Hafedh Ibrahim</cp:lastModifiedBy>
  <cp:revision>226</cp:revision>
  <dcterms:created xsi:type="dcterms:W3CDTF">2021-04-29T18:58:34Z</dcterms:created>
  <dcterms:modified xsi:type="dcterms:W3CDTF">2022-08-31T09:36:07Z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